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79" r:id="rId2"/>
    <p:sldId id="300" r:id="rId3"/>
    <p:sldId id="311" r:id="rId4"/>
    <p:sldId id="290" r:id="rId5"/>
    <p:sldId id="312" r:id="rId6"/>
    <p:sldId id="278" r:id="rId7"/>
    <p:sldId id="308" r:id="rId8"/>
    <p:sldId id="284" r:id="rId9"/>
    <p:sldId id="313" r:id="rId10"/>
    <p:sldId id="285" r:id="rId11"/>
    <p:sldId id="306" r:id="rId12"/>
    <p:sldId id="307" r:id="rId13"/>
    <p:sldId id="314" r:id="rId14"/>
    <p:sldId id="315" r:id="rId15"/>
    <p:sldId id="269" r:id="rId16"/>
    <p:sldId id="316" r:id="rId17"/>
    <p:sldId id="317" r:id="rId18"/>
    <p:sldId id="287" r:id="rId19"/>
    <p:sldId id="268" r:id="rId20"/>
    <p:sldId id="303" r:id="rId21"/>
    <p:sldId id="304" r:id="rId22"/>
    <p:sldId id="319" r:id="rId23"/>
    <p:sldId id="321" r:id="rId24"/>
    <p:sldId id="322" r:id="rId25"/>
    <p:sldId id="294" r:id="rId26"/>
    <p:sldId id="295" r:id="rId27"/>
    <p:sldId id="296" r:id="rId28"/>
    <p:sldId id="297" r:id="rId29"/>
    <p:sldId id="301" r:id="rId30"/>
    <p:sldId id="310" r:id="rId31"/>
  </p:sldIdLst>
  <p:sldSz cx="12192000" cy="6858000"/>
  <p:notesSz cx="6797675" cy="987425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5" autoAdjust="0"/>
    <p:restoredTop sz="94660"/>
  </p:normalViewPr>
  <p:slideViewPr>
    <p:cSldViewPr snapToGrid="0">
      <p:cViewPr varScale="1">
        <p:scale>
          <a:sx n="114" d="100"/>
          <a:sy n="114"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4266"/>
          </a:xfrm>
          <a:prstGeom prst="rect">
            <a:avLst/>
          </a:prstGeom>
        </p:spPr>
        <p:txBody>
          <a:bodyPr vert="horz" lIns="91440" tIns="45720" rIns="91440" bIns="45720" rtlCol="0"/>
          <a:lstStyle>
            <a:lvl1pPr algn="r">
              <a:defRPr sz="1200"/>
            </a:lvl1pPr>
          </a:lstStyle>
          <a:p>
            <a:fld id="{93254B9B-390F-471D-8816-7081C5F5D05D}" type="datetimeFigureOut">
              <a:rPr lang="es-ES" smtClean="0"/>
              <a:t>21/10/2021</a:t>
            </a:fld>
            <a:endParaRPr lang="es-ES"/>
          </a:p>
        </p:txBody>
      </p:sp>
      <p:sp>
        <p:nvSpPr>
          <p:cNvPr id="4" name="Marcador de imagen de diapositiva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51579"/>
            <a:ext cx="5438775" cy="388779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9984"/>
            <a:ext cx="2946400" cy="49426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379984"/>
            <a:ext cx="2946400" cy="494266"/>
          </a:xfrm>
          <a:prstGeom prst="rect">
            <a:avLst/>
          </a:prstGeom>
        </p:spPr>
        <p:txBody>
          <a:bodyPr vert="horz" lIns="91440" tIns="45720" rIns="91440" bIns="45720" rtlCol="0" anchor="b"/>
          <a:lstStyle>
            <a:lvl1pPr algn="r">
              <a:defRPr sz="1200"/>
            </a:lvl1pPr>
          </a:lstStyle>
          <a:p>
            <a:fld id="{303ED792-E56D-4FC7-AC58-E62A845DFAE9}" type="slidenum">
              <a:rPr lang="es-ES" smtClean="0"/>
              <a:t>‹Nº›</a:t>
            </a:fld>
            <a:endParaRPr lang="es-ES"/>
          </a:p>
        </p:txBody>
      </p:sp>
    </p:spTree>
    <p:extLst>
      <p:ext uri="{BB962C8B-B14F-4D97-AF65-F5344CB8AC3E}">
        <p14:creationId xmlns:p14="http://schemas.microsoft.com/office/powerpoint/2010/main" val="410967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82869989-EB00-4EE7-BCB5-25BDC5BB29F8}" type="slidenum">
              <a:rPr lang="es-ES" smtClean="0"/>
              <a:t>4</a:t>
            </a:fld>
            <a:endParaRPr lang="es-ES" dirty="0"/>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D4F8A2D2-86EC-4E07-9822-F3378BEEF2C1}" type="slidenum">
              <a:rPr lang="ca-ES" smtClean="0"/>
              <a:t>15</a:t>
            </a:fld>
            <a:endParaRPr lang="ca-ES"/>
          </a:p>
        </p:txBody>
      </p:sp>
    </p:spTree>
    <p:extLst>
      <p:ext uri="{BB962C8B-B14F-4D97-AF65-F5344CB8AC3E}">
        <p14:creationId xmlns:p14="http://schemas.microsoft.com/office/powerpoint/2010/main" val="153162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fld id="{2AC66873-05D6-4735-8146-485451976C8A}" type="datetime1">
              <a:rPr lang="ca-ES" smtClean="0"/>
              <a:t>21/10/2021</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84361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21D7B303-33CC-4A22-9785-4E46045CF306}" type="datetime1">
              <a:rPr lang="ca-ES" smtClean="0"/>
              <a:t>21/10/2021</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32017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A66382E4-8F69-424C-8774-3B0A2E5CD80C}" type="datetime1">
              <a:rPr lang="ca-ES" smtClean="0"/>
              <a:t>21/10/2021</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391939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6F00C51D-5990-4114-B23B-EED095032725}" type="datetime1">
              <a:rPr lang="ca-ES" smtClean="0"/>
              <a:t>21/10/2021</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347757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9A7527D-B814-4E0D-BC3A-C5B5C6F977F3}" type="datetime1">
              <a:rPr lang="ca-ES" smtClean="0"/>
              <a:t>21/10/2021</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171270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98AB62D9-7200-4306-A1DD-06261E636BF0}" type="datetime1">
              <a:rPr lang="ca-ES" smtClean="0"/>
              <a:t>21/10/2021</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16813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CDE28D12-53BA-498A-B55E-6C09AB2473F2}" type="datetime1">
              <a:rPr lang="ca-ES" smtClean="0"/>
              <a:t>21/10/2021</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265560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2D49BC1C-4B6F-4D93-9EE3-409A1F17B10A}" type="datetime1">
              <a:rPr lang="ca-ES" smtClean="0"/>
              <a:t>21/10/2021</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94103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3C564A-395A-4AFF-B96E-C5540D27C58F}" type="datetime1">
              <a:rPr lang="ca-ES" smtClean="0"/>
              <a:t>21/10/2021</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63429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8EC53A-456C-4C77-B8E1-01532FE3E97D}" type="datetime1">
              <a:rPr lang="ca-ES" smtClean="0"/>
              <a:t>21/10/2021</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359695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6DB07D0-2E91-4B24-81E8-0C898E1DAEB8}" type="datetime1">
              <a:rPr lang="ca-ES" smtClean="0"/>
              <a:t>21/10/2021</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C084E27E-DF10-47A5-A20A-B84DE997FB4A}" type="slidenum">
              <a:rPr lang="ca-ES" smtClean="0"/>
              <a:t>‹Nº›</a:t>
            </a:fld>
            <a:endParaRPr lang="ca-ES"/>
          </a:p>
        </p:txBody>
      </p:sp>
    </p:spTree>
    <p:extLst>
      <p:ext uri="{BB962C8B-B14F-4D97-AF65-F5344CB8AC3E}">
        <p14:creationId xmlns:p14="http://schemas.microsoft.com/office/powerpoint/2010/main" val="172508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730F7-0C7E-485B-9B71-47CDDA2354A7}" type="datetime1">
              <a:rPr lang="ca-ES" smtClean="0"/>
              <a:t>21/10/2021</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4E27E-DF10-47A5-A20A-B84DE997FB4A}" type="slidenum">
              <a:rPr lang="ca-ES" smtClean="0"/>
              <a:t>‹Nº›</a:t>
            </a:fld>
            <a:endParaRPr lang="ca-ES"/>
          </a:p>
        </p:txBody>
      </p:sp>
    </p:spTree>
    <p:extLst>
      <p:ext uri="{BB962C8B-B14F-4D97-AF65-F5344CB8AC3E}">
        <p14:creationId xmlns:p14="http://schemas.microsoft.com/office/powerpoint/2010/main" val="235321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hyperlink" Target="https://www.agenciatributaria.es/AEAT.internet/Inicio/_Segmentos_/Empresas_y_profesionales/Empresas/IVA/Regimenes_de_tributacion/Regimen_especial_del_criterio_de_caja/Nota_informativa.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uadroTexto 2">
            <a:extLst>
              <a:ext uri="{FF2B5EF4-FFF2-40B4-BE49-F238E27FC236}">
                <a16:creationId xmlns:a16="http://schemas.microsoft.com/office/drawing/2014/main" id="{D6A62E2E-57C7-4536-B92A-70EA717C3939}"/>
              </a:ext>
            </a:extLst>
          </p:cNvPr>
          <p:cNvSpPr txBox="1"/>
          <p:nvPr/>
        </p:nvSpPr>
        <p:spPr>
          <a:xfrm>
            <a:off x="2059537" y="2178551"/>
            <a:ext cx="7580119" cy="2646878"/>
          </a:xfrm>
          <a:prstGeom prst="rect">
            <a:avLst/>
          </a:prstGeom>
          <a:noFill/>
        </p:spPr>
        <p:txBody>
          <a:bodyPr wrap="square" rtlCol="0">
            <a:spAutoFit/>
          </a:bodyPr>
          <a:lstStyle/>
          <a:p>
            <a:pPr algn="ctr"/>
            <a:r>
              <a:rPr lang="ca-ES" sz="9600" dirty="0">
                <a:latin typeface="Bauhaus 93" panose="04030905020B02020C02" pitchFamily="82" charset="0"/>
              </a:rPr>
              <a:t>PRACTICUM</a:t>
            </a:r>
          </a:p>
          <a:p>
            <a:pPr algn="ctr"/>
            <a:r>
              <a:rPr lang="ca-ES" sz="7000" dirty="0">
                <a:latin typeface="Bauhaus 93" panose="04030905020B02020C02" pitchFamily="82" charset="0"/>
              </a:rPr>
              <a:t>2021</a:t>
            </a:r>
            <a:endParaRPr lang="es-ES" sz="7000" dirty="0">
              <a:latin typeface="Bauhaus 93" panose="04030905020B02020C02" pitchFamily="82" charset="0"/>
            </a:endParaRPr>
          </a:p>
        </p:txBody>
      </p:sp>
    </p:spTree>
    <p:extLst>
      <p:ext uri="{BB962C8B-B14F-4D97-AF65-F5344CB8AC3E}">
        <p14:creationId xmlns:p14="http://schemas.microsoft.com/office/powerpoint/2010/main" val="274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8CAD37-CD14-42D4-A81D-9BC7B07C0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10" y="460246"/>
            <a:ext cx="11165199" cy="600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7">
            <a:extLst>
              <a:ext uri="{FF2B5EF4-FFF2-40B4-BE49-F238E27FC236}">
                <a16:creationId xmlns:a16="http://schemas.microsoft.com/office/drawing/2014/main" id="{A3B99176-51BC-47E8-BA8B-862CE7ACAA2B}"/>
              </a:ext>
            </a:extLst>
          </p:cNvPr>
          <p:cNvSpPr>
            <a:spLocks noGrp="1"/>
          </p:cNvSpPr>
          <p:nvPr>
            <p:ph type="sldNum" sz="quarter" idx="12"/>
          </p:nvPr>
        </p:nvSpPr>
        <p:spPr/>
        <p:txBody>
          <a:bodyPr/>
          <a:lstStyle/>
          <a:p>
            <a:fld id="{C084E27E-DF10-47A5-A20A-B84DE997FB4A}" type="slidenum">
              <a:rPr lang="ca-ES" smtClean="0"/>
              <a:t>10</a:t>
            </a:fld>
            <a:endParaRPr lang="ca-ES"/>
          </a:p>
        </p:txBody>
      </p:sp>
    </p:spTree>
    <p:extLst>
      <p:ext uri="{BB962C8B-B14F-4D97-AF65-F5344CB8AC3E}">
        <p14:creationId xmlns:p14="http://schemas.microsoft.com/office/powerpoint/2010/main" val="692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F1B5D87-E84D-4E30-A018-0A71223DA8CF}"/>
              </a:ext>
            </a:extLst>
          </p:cNvPr>
          <p:cNvSpPr>
            <a:spLocks noGrp="1"/>
          </p:cNvSpPr>
          <p:nvPr>
            <p:ph type="sldNum" sz="quarter" idx="12"/>
          </p:nvPr>
        </p:nvSpPr>
        <p:spPr/>
        <p:txBody>
          <a:bodyPr/>
          <a:lstStyle/>
          <a:p>
            <a:fld id="{C084E27E-DF10-47A5-A20A-B84DE997FB4A}" type="slidenum">
              <a:rPr lang="ca-ES" smtClean="0"/>
              <a:t>11</a:t>
            </a:fld>
            <a:endParaRPr lang="ca-ES"/>
          </a:p>
        </p:txBody>
      </p:sp>
      <p:pic>
        <p:nvPicPr>
          <p:cNvPr id="5" name="Imagen 4">
            <a:extLst>
              <a:ext uri="{FF2B5EF4-FFF2-40B4-BE49-F238E27FC236}">
                <a16:creationId xmlns:a16="http://schemas.microsoft.com/office/drawing/2014/main" id="{19DC22DA-9459-4B5E-98BA-D4A2B889BDB3}"/>
              </a:ext>
            </a:extLst>
          </p:cNvPr>
          <p:cNvPicPr>
            <a:picLocks noChangeAspect="1"/>
          </p:cNvPicPr>
          <p:nvPr/>
        </p:nvPicPr>
        <p:blipFill>
          <a:blip r:embed="rId2"/>
          <a:stretch>
            <a:fillRect/>
          </a:stretch>
        </p:blipFill>
        <p:spPr>
          <a:xfrm>
            <a:off x="1334611" y="813589"/>
            <a:ext cx="10091195" cy="5543051"/>
          </a:xfrm>
          <a:prstGeom prst="rect">
            <a:avLst/>
          </a:prstGeom>
        </p:spPr>
      </p:pic>
      <p:sp>
        <p:nvSpPr>
          <p:cNvPr id="8" name="Elipse 7">
            <a:extLst>
              <a:ext uri="{FF2B5EF4-FFF2-40B4-BE49-F238E27FC236}">
                <a16:creationId xmlns:a16="http://schemas.microsoft.com/office/drawing/2014/main" id="{B2986209-7C87-4184-9D1E-540497CDD5C6}"/>
              </a:ext>
            </a:extLst>
          </p:cNvPr>
          <p:cNvSpPr/>
          <p:nvPr/>
        </p:nvSpPr>
        <p:spPr>
          <a:xfrm>
            <a:off x="8741327" y="1795244"/>
            <a:ext cx="989901" cy="226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574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58A6DE7-A64A-429D-B281-6ACEE039484A}"/>
              </a:ext>
            </a:extLst>
          </p:cNvPr>
          <p:cNvSpPr>
            <a:spLocks noGrp="1"/>
          </p:cNvSpPr>
          <p:nvPr>
            <p:ph type="sldNum" sz="quarter" idx="12"/>
          </p:nvPr>
        </p:nvSpPr>
        <p:spPr/>
        <p:txBody>
          <a:bodyPr/>
          <a:lstStyle/>
          <a:p>
            <a:fld id="{C084E27E-DF10-47A5-A20A-B84DE997FB4A}" type="slidenum">
              <a:rPr lang="ca-ES" smtClean="0"/>
              <a:t>12</a:t>
            </a:fld>
            <a:endParaRPr lang="ca-ES"/>
          </a:p>
        </p:txBody>
      </p:sp>
      <p:pic>
        <p:nvPicPr>
          <p:cNvPr id="3" name="Imagen 2">
            <a:extLst>
              <a:ext uri="{FF2B5EF4-FFF2-40B4-BE49-F238E27FC236}">
                <a16:creationId xmlns:a16="http://schemas.microsoft.com/office/drawing/2014/main" id="{9189E8B9-6B02-4241-B4FD-984D932BA5FB}"/>
              </a:ext>
            </a:extLst>
          </p:cNvPr>
          <p:cNvPicPr>
            <a:picLocks noChangeAspect="1"/>
          </p:cNvPicPr>
          <p:nvPr/>
        </p:nvPicPr>
        <p:blipFill>
          <a:blip r:embed="rId2"/>
          <a:stretch>
            <a:fillRect/>
          </a:stretch>
        </p:blipFill>
        <p:spPr>
          <a:xfrm>
            <a:off x="1673005" y="934761"/>
            <a:ext cx="8845989" cy="4988477"/>
          </a:xfrm>
          <a:prstGeom prst="rect">
            <a:avLst/>
          </a:prstGeom>
        </p:spPr>
      </p:pic>
      <p:sp>
        <p:nvSpPr>
          <p:cNvPr id="4" name="Elipse 3">
            <a:extLst>
              <a:ext uri="{FF2B5EF4-FFF2-40B4-BE49-F238E27FC236}">
                <a16:creationId xmlns:a16="http://schemas.microsoft.com/office/drawing/2014/main" id="{35E8E38E-FC33-468B-866E-9B6859B40769}"/>
              </a:ext>
            </a:extLst>
          </p:cNvPr>
          <p:cNvSpPr/>
          <p:nvPr/>
        </p:nvSpPr>
        <p:spPr>
          <a:xfrm>
            <a:off x="8080310" y="1707501"/>
            <a:ext cx="1007706" cy="522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850F5968-4CEC-42BF-897E-04063DB77DA2}"/>
              </a:ext>
            </a:extLst>
          </p:cNvPr>
          <p:cNvSpPr/>
          <p:nvPr/>
        </p:nvSpPr>
        <p:spPr>
          <a:xfrm>
            <a:off x="4450702" y="5457560"/>
            <a:ext cx="1007706" cy="251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240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838200" y="410547"/>
            <a:ext cx="10862388" cy="5766416"/>
          </a:xfrm>
        </p:spPr>
        <p:txBody>
          <a:bodyPr>
            <a:normAutofit/>
          </a:bodyPr>
          <a:lstStyle/>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000" b="1" dirty="0">
                <a:solidFill>
                  <a:schemeClr val="accent1">
                    <a:lumMod val="75000"/>
                  </a:schemeClr>
                </a:solidFill>
                <a:latin typeface="Arial" panose="020B0604020202020204" pitchFamily="34" charset="0"/>
                <a:cs typeface="Times New Roman" panose="02020603050405020304" pitchFamily="18" charset="0"/>
              </a:rPr>
              <a:t>5.- Después de la jubilación, ¿qué volumen de actividad profesional se puede desarrollar y en qué condiciones?</a:t>
            </a: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400" dirty="0">
                <a:latin typeface="Arial" panose="020B0604020202020204" pitchFamily="34" charset="0"/>
                <a:cs typeface="Times New Roman" panose="02020603050405020304" pitchFamily="18" charset="0"/>
              </a:rPr>
              <a:t>Dependerá de la situación particular de cada artista y sus condiciones de acceso a la jubilación (jubilación ordinaria, requisitos para compatibilizar jubilación activa…)</a:t>
            </a:r>
          </a:p>
          <a:p>
            <a:pPr marL="0" indent="0" algn="just">
              <a:lnSpc>
                <a:spcPct val="100000"/>
              </a:lnSpc>
              <a:spcBef>
                <a:spcPts val="0"/>
              </a:spcBef>
              <a:buNone/>
            </a:pPr>
            <a:endParaRPr lang="es-ES" sz="2400" dirty="0">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400" dirty="0">
                <a:latin typeface="Arial" panose="020B0604020202020204" pitchFamily="34" charset="0"/>
                <a:cs typeface="Times New Roman" panose="02020603050405020304" pitchFamily="18" charset="0"/>
              </a:rPr>
              <a:t>	- JUBILACIÓN ACTIVA: 65 años, 100% pensión y que una empresa 	solicite la jubilación activa. 		</a:t>
            </a:r>
          </a:p>
          <a:p>
            <a:pPr marL="0" indent="0" algn="just">
              <a:lnSpc>
                <a:spcPct val="100000"/>
              </a:lnSpc>
              <a:spcBef>
                <a:spcPts val="0"/>
              </a:spcBef>
              <a:buNone/>
            </a:pPr>
            <a:r>
              <a:rPr lang="es-ES" sz="2400" dirty="0">
                <a:latin typeface="Arial" panose="020B0604020202020204" pitchFamily="34" charset="0"/>
                <a:cs typeface="Times New Roman" panose="02020603050405020304" pitchFamily="18" charset="0"/>
              </a:rPr>
              <a:t>		- Contrato artista a tiempo completo. El artista cobra un 50% de 		la pensión más lo que la empresa le pague, y trabaja a tiempo 		completo (no puede ser parcial).</a:t>
            </a: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13</a:t>
            </a:fld>
            <a:endParaRPr lang="ca-ES"/>
          </a:p>
        </p:txBody>
      </p:sp>
    </p:spTree>
    <p:extLst>
      <p:ext uri="{BB962C8B-B14F-4D97-AF65-F5344CB8AC3E}">
        <p14:creationId xmlns:p14="http://schemas.microsoft.com/office/powerpoint/2010/main" val="159272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838200" y="273536"/>
            <a:ext cx="10515600" cy="6310928"/>
          </a:xfrm>
        </p:spPr>
        <p:txBody>
          <a:bodyPr>
            <a:normAutofit fontScale="70000" lnSpcReduction="20000"/>
          </a:bodyPr>
          <a:lstStyle/>
          <a:p>
            <a:pPr marL="0" indent="0" algn="just">
              <a:lnSpc>
                <a:spcPct val="100000"/>
              </a:lnSpc>
              <a:spcBef>
                <a:spcPts val="0"/>
              </a:spcBef>
              <a:buNone/>
            </a:pPr>
            <a:r>
              <a:rPr lang="es-ES" sz="5100" b="1" dirty="0">
                <a:solidFill>
                  <a:schemeClr val="accent1">
                    <a:lumMod val="75000"/>
                  </a:schemeClr>
                </a:solidFill>
                <a:latin typeface="Arial" panose="020B0604020202020204" pitchFamily="34" charset="0"/>
                <a:cs typeface="Times New Roman" panose="02020603050405020304" pitchFamily="18" charset="0"/>
              </a:rPr>
              <a:t>6.- IVA e IRPF</a:t>
            </a: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600" b="1" dirty="0">
                <a:solidFill>
                  <a:schemeClr val="accent1">
                    <a:lumMod val="75000"/>
                  </a:schemeClr>
                </a:solidFill>
                <a:latin typeface="Arial" panose="020B0604020202020204" pitchFamily="34" charset="0"/>
                <a:cs typeface="Times New Roman" panose="02020603050405020304" pitchFamily="18" charset="0"/>
              </a:rPr>
              <a:t>a) IVA</a:t>
            </a:r>
          </a:p>
          <a:p>
            <a:pPr marL="742950" lvl="1" indent="-285750">
              <a:buFont typeface="Courier New" panose="02070309020205020404" pitchFamily="49" charset="0"/>
              <a:buChar char="o"/>
            </a:pPr>
            <a:endParaRPr lang="ca-ES" dirty="0">
              <a:latin typeface="Arial" panose="020B0604020202020204" pitchFamily="34" charset="0"/>
              <a:cs typeface="Times New Roman" panose="02020603050405020304" pitchFamily="18" charset="0"/>
            </a:endParaRPr>
          </a:p>
          <a:p>
            <a:pPr marL="742950" lvl="1" indent="-285750">
              <a:buFont typeface="Courier New" panose="02070309020205020404" pitchFamily="49" charset="0"/>
              <a:buChar char="o"/>
            </a:pPr>
            <a:r>
              <a:rPr lang="es-ES" dirty="0">
                <a:highlight>
                  <a:srgbClr val="FFFF00"/>
                </a:highlight>
                <a:latin typeface="Arial" panose="020B0604020202020204" pitchFamily="34" charset="0"/>
                <a:cs typeface="Times New Roman" panose="02020603050405020304" pitchFamily="18" charset="0"/>
              </a:rPr>
              <a:t>TIPO GENERAL 21%):</a:t>
            </a:r>
          </a:p>
          <a:p>
            <a:pPr marL="1200150" lvl="2"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Caché bolo: 21% de IVA</a:t>
            </a:r>
          </a:p>
          <a:p>
            <a:pPr marL="1200150" lvl="2"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Intermediarios venta entradas</a:t>
            </a:r>
          </a:p>
          <a:p>
            <a:pPr marL="1200150" lvl="2"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Reparto taquilla a la compañía</a:t>
            </a:r>
          </a:p>
          <a:p>
            <a:pPr marL="1200150" lvl="2" indent="-285750">
              <a:buFont typeface="Courier New" panose="02070309020205020404" pitchFamily="49" charset="0"/>
              <a:buChar char="o"/>
            </a:pPr>
            <a:endParaRPr lang="ca-ES" dirty="0">
              <a:latin typeface="Arial" panose="020B0604020202020204" pitchFamily="34" charset="0"/>
              <a:cs typeface="Times New Roman" panose="02020603050405020304" pitchFamily="18" charset="0"/>
            </a:endParaRPr>
          </a:p>
          <a:p>
            <a:pPr marL="1200150" lvl="2" indent="-285750">
              <a:buFont typeface="Courier New" panose="02070309020205020404" pitchFamily="49" charset="0"/>
              <a:buChar char="o"/>
            </a:pPr>
            <a:endParaRPr lang="ca-ES" dirty="0">
              <a:latin typeface="Arial" panose="020B0604020202020204" pitchFamily="34" charset="0"/>
              <a:cs typeface="Times New Roman" panose="02020603050405020304" pitchFamily="18" charset="0"/>
            </a:endParaRPr>
          </a:p>
          <a:p>
            <a:pPr marL="742950" lvl="1" indent="-285750">
              <a:buFont typeface="Courier New" panose="02070309020205020404" pitchFamily="49" charset="0"/>
              <a:buChar char="o"/>
            </a:pPr>
            <a:r>
              <a:rPr lang="ca-ES" dirty="0">
                <a:highlight>
                  <a:srgbClr val="FFFF00"/>
                </a:highlight>
                <a:latin typeface="Arial" panose="020B0604020202020204" pitchFamily="34" charset="0"/>
                <a:cs typeface="Times New Roman" panose="02020603050405020304" pitchFamily="18" charset="0"/>
              </a:rPr>
              <a:t>TIPO REDUCIDO (10%): </a:t>
            </a:r>
          </a:p>
          <a:p>
            <a:pPr marL="1200150" lvl="2"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Entradas</a:t>
            </a:r>
          </a:p>
          <a:p>
            <a:pPr marL="1200150" lvl="2"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Cambio Normativo **</a:t>
            </a:r>
          </a:p>
          <a:p>
            <a:pPr marL="1200150" lvl="2" indent="-285750">
              <a:buFont typeface="Courier New" panose="02070309020205020404" pitchFamily="49" charset="0"/>
              <a:buChar char="o"/>
            </a:pPr>
            <a:endParaRPr lang="ca-ES" dirty="0">
              <a:latin typeface="Arial" panose="020B0604020202020204" pitchFamily="34" charset="0"/>
              <a:cs typeface="Times New Roman" panose="02020603050405020304" pitchFamily="18" charset="0"/>
            </a:endParaRPr>
          </a:p>
          <a:p>
            <a:pPr marL="1200150" lvl="2" indent="-285750">
              <a:buFont typeface="Courier New" panose="02070309020205020404" pitchFamily="49" charset="0"/>
              <a:buChar char="o"/>
            </a:pPr>
            <a:endParaRPr lang="ca-ES" dirty="0">
              <a:latin typeface="Arial" panose="020B0604020202020204" pitchFamily="34" charset="0"/>
              <a:cs typeface="Times New Roman" panose="02020603050405020304" pitchFamily="18" charset="0"/>
            </a:endParaRPr>
          </a:p>
          <a:p>
            <a:pPr marL="742950" lvl="1" indent="-285750">
              <a:buFont typeface="Courier New" panose="02070309020205020404" pitchFamily="49" charset="0"/>
              <a:buChar char="o"/>
            </a:pPr>
            <a:r>
              <a:rPr lang="ca-ES" dirty="0">
                <a:highlight>
                  <a:srgbClr val="FFFF00"/>
                </a:highlight>
                <a:latin typeface="Arial" panose="020B0604020202020204" pitchFamily="34" charset="0"/>
                <a:cs typeface="Times New Roman" panose="02020603050405020304" pitchFamily="18" charset="0"/>
              </a:rPr>
              <a:t>SIN IVA: EXENCIÓN</a:t>
            </a:r>
          </a:p>
          <a:p>
            <a:pPr marL="1200150" lvl="2" indent="-285750" algn="just">
              <a:buFont typeface="Courier New" panose="02070309020205020404" pitchFamily="49" charset="0"/>
              <a:buChar char="o"/>
            </a:pPr>
            <a:r>
              <a:rPr lang="es-ES" dirty="0">
                <a:latin typeface="Arial" panose="020B0604020202020204" pitchFamily="34" charset="0"/>
                <a:cs typeface="Times New Roman" panose="02020603050405020304" pitchFamily="18" charset="0"/>
              </a:rPr>
              <a:t>Derechos de autor de persones físicas. Art. 20 Uno 26º de la Ley del IVA: “Los servicios profesionales, incluidos aquéllos cuya contraprestación consista en derechos de autor, prestados por artistas plásticos, escritores, colaboradores literarios, gráficos y fotográficos de periódicos y revistas, compositores musicales, autores de obras teatrales y de argumento, adaptación, guion y diálogos de las obras audiovisuales, traductores y adaptadores.”</a:t>
            </a:r>
          </a:p>
          <a:p>
            <a:pPr marL="0" indent="0">
              <a:buNone/>
            </a:pPr>
            <a:r>
              <a:rPr lang="es-ES" sz="3300" b="1" dirty="0">
                <a:solidFill>
                  <a:schemeClr val="accent1">
                    <a:lumMod val="75000"/>
                  </a:schemeClr>
                </a:solidFill>
                <a:latin typeface="Arial" panose="020B0604020202020204" pitchFamily="34" charset="0"/>
                <a:cs typeface="Times New Roman" panose="02020603050405020304" pitchFamily="18" charset="0"/>
              </a:rPr>
              <a:t>b) IRPF</a:t>
            </a:r>
          </a:p>
          <a:p>
            <a:pPr marL="742950" lvl="1"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Artistas laborales: 15%. (6% Ceuta y Melilla) ¿Regularización vía declaración renta o es la empresa?</a:t>
            </a:r>
          </a:p>
          <a:p>
            <a:pPr marL="742950" lvl="1"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Personal régimen general: el que toque. Contratos inferiores al año, mínimo 2% (0,8% Ceuta y Melilla).</a:t>
            </a:r>
          </a:p>
          <a:p>
            <a:pPr marL="742950" lvl="1"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Autónomos: 15% </a:t>
            </a:r>
          </a:p>
          <a:p>
            <a:pPr marL="742950" lvl="1" indent="-285750">
              <a:buFont typeface="Courier New" panose="02070309020205020404" pitchFamily="49" charset="0"/>
              <a:buChar char="o"/>
            </a:pPr>
            <a:r>
              <a:rPr lang="es-ES" dirty="0">
                <a:latin typeface="Arial" panose="020B0604020202020204" pitchFamily="34" charset="0"/>
                <a:cs typeface="Times New Roman" panose="02020603050405020304" pitchFamily="18" charset="0"/>
              </a:rPr>
              <a:t>Primer año de alta y dos siguientes: 7% de retención.</a:t>
            </a: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14</a:t>
            </a:fld>
            <a:endParaRPr lang="ca-ES"/>
          </a:p>
        </p:txBody>
      </p:sp>
    </p:spTree>
    <p:extLst>
      <p:ext uri="{BB962C8B-B14F-4D97-AF65-F5344CB8AC3E}">
        <p14:creationId xmlns:p14="http://schemas.microsoft.com/office/powerpoint/2010/main" val="211320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826" y="392563"/>
            <a:ext cx="10515600" cy="1459789"/>
          </a:xfrm>
        </p:spPr>
        <p:txBody>
          <a:bodyPr>
            <a:normAutofit/>
          </a:bodyPr>
          <a:lstStyle/>
          <a:p>
            <a:br>
              <a:rPr lang="ca-ES" sz="2000" dirty="0">
                <a:latin typeface="Arial" panose="020B0604020202020204" pitchFamily="34" charset="0"/>
                <a:cs typeface="Arial" panose="020B0604020202020204" pitchFamily="34" charset="0"/>
              </a:rPr>
            </a:br>
            <a:br>
              <a:rPr lang="ca-ES" sz="2800" dirty="0">
                <a:latin typeface="Arial" panose="020B0604020202020204" pitchFamily="34" charset="0"/>
                <a:cs typeface="Arial" panose="020B0604020202020204" pitchFamily="34" charset="0"/>
              </a:rPr>
            </a:br>
            <a:r>
              <a:rPr lang="ca-ES" sz="2800" dirty="0">
                <a:latin typeface="Arial" panose="020B0604020202020204" pitchFamily="34" charset="0"/>
                <a:cs typeface="Arial" panose="020B0604020202020204" pitchFamily="34" charset="0"/>
              </a:rPr>
              <a:t> 	  </a:t>
            </a:r>
            <a:r>
              <a:rPr lang="ca-ES" sz="2000" b="1" dirty="0">
                <a:latin typeface="Arial" panose="020B0604020202020204" pitchFamily="34" charset="0"/>
                <a:cs typeface="Arial" panose="020B0604020202020204" pitchFamily="34" charset="0"/>
              </a:rPr>
              <a:t>CAMBIOS EN MATERIA TRIBUTARIA</a:t>
            </a:r>
          </a:p>
        </p:txBody>
      </p:sp>
      <p:sp>
        <p:nvSpPr>
          <p:cNvPr id="3" name="Marcador de contenido 2"/>
          <p:cNvSpPr>
            <a:spLocks noGrp="1"/>
          </p:cNvSpPr>
          <p:nvPr>
            <p:ph idx="1"/>
          </p:nvPr>
        </p:nvSpPr>
        <p:spPr>
          <a:xfrm>
            <a:off x="1158826" y="2474002"/>
            <a:ext cx="10515600" cy="4233825"/>
          </a:xfrm>
          <a:noFill/>
          <a:ln>
            <a:no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lvl="1" algn="just">
              <a:lnSpc>
                <a:spcPct val="100000"/>
              </a:lnSpc>
              <a:spcBef>
                <a:spcPts val="600"/>
              </a:spcBef>
              <a:spcAft>
                <a:spcPts val="600"/>
              </a:spcAft>
              <a:buFont typeface="Wingdings" panose="05000000000000000000" pitchFamily="2" charset="2"/>
              <a:buChar char="§"/>
            </a:pPr>
            <a:endParaRPr lang="ca-ES" sz="20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buFont typeface="Wingdings" panose="05000000000000000000" pitchFamily="2" charset="2"/>
              <a:buChar char="§"/>
            </a:pPr>
            <a:r>
              <a:rPr lang="es-ES" sz="2000" dirty="0">
                <a:latin typeface="Arial" panose="020B0604020202020204" pitchFamily="34" charset="0"/>
                <a:cs typeface="Arial" panose="020B0604020202020204" pitchFamily="34" charset="0"/>
              </a:rPr>
              <a:t>Cuando </a:t>
            </a:r>
            <a:r>
              <a:rPr lang="es-ES" sz="2000" u="sng" dirty="0">
                <a:latin typeface="Arial" panose="020B0604020202020204" pitchFamily="34" charset="0"/>
                <a:cs typeface="Arial" panose="020B0604020202020204" pitchFamily="34" charset="0"/>
              </a:rPr>
              <a:t>sean personas físicas</a:t>
            </a:r>
            <a:r>
              <a:rPr lang="es-ES" sz="2000" dirty="0">
                <a:latin typeface="Arial" panose="020B0604020202020204" pitchFamily="34" charset="0"/>
                <a:cs typeface="Arial" panose="020B0604020202020204" pitchFamily="34" charset="0"/>
              </a:rPr>
              <a:t> y emitan </a:t>
            </a:r>
            <a:r>
              <a:rPr lang="es-ES" sz="2000" u="sng" dirty="0">
                <a:latin typeface="Arial" panose="020B0604020202020204" pitchFamily="34" charset="0"/>
                <a:cs typeface="Arial" panose="020B0604020202020204" pitchFamily="34" charset="0"/>
              </a:rPr>
              <a:t>factura como autónomo y sean: artistas, directores o técnicos.</a:t>
            </a:r>
          </a:p>
          <a:p>
            <a:pPr lvl="1" algn="just">
              <a:lnSpc>
                <a:spcPct val="100000"/>
              </a:lnSpc>
              <a:spcBef>
                <a:spcPts val="600"/>
              </a:spcBef>
              <a:spcAft>
                <a:spcPts val="600"/>
              </a:spcAft>
              <a:buFont typeface="Wingdings" panose="05000000000000000000" pitchFamily="2" charset="2"/>
              <a:buChar char="§"/>
            </a:pPr>
            <a:r>
              <a:rPr lang="es-ES" sz="2000" u="sng" dirty="0">
                <a:latin typeface="Arial" panose="020B0604020202020204" pitchFamily="34" charset="0"/>
                <a:cs typeface="Arial" panose="020B0604020202020204" pitchFamily="34" charset="0"/>
              </a:rPr>
              <a:t>Que el receptor de la factura sea un organizador de obras teatrales y musicales</a:t>
            </a:r>
          </a:p>
          <a:p>
            <a:pPr lvl="2" algn="just">
              <a:lnSpc>
                <a:spcPct val="100000"/>
              </a:lnSpc>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El destinatario de la factura ha de ser el organizador de la obra teatral (igual a contratante, productor, exhibidor, público o privado. Tanto las empresas estables que se dediquen a este efecto como las ocasionales y a su vez pueden ser empresas o productores individuales).</a:t>
            </a:r>
          </a:p>
          <a:p>
            <a:pPr lvl="1" algn="just">
              <a:lnSpc>
                <a:spcPct val="100000"/>
              </a:lnSpc>
              <a:spcBef>
                <a:spcPts val="600"/>
              </a:spcBef>
              <a:spcAft>
                <a:spcPts val="600"/>
              </a:spcAft>
              <a:buFont typeface="Wingdings" panose="05000000000000000000" pitchFamily="2" charset="2"/>
              <a:buChar char="§"/>
            </a:pPr>
            <a:r>
              <a:rPr lang="es-ES" sz="2000" dirty="0">
                <a:latin typeface="Arial" panose="020B0604020202020204" pitchFamily="34" charset="0"/>
                <a:cs typeface="Arial" panose="020B0604020202020204" pitchFamily="34" charset="0"/>
              </a:rPr>
              <a:t>La determinación del precio del servicio, puede ser fijo, variable (% de taquilla) o mixta</a:t>
            </a:r>
            <a:r>
              <a:rPr lang="ca-ES" sz="2000" dirty="0">
                <a:latin typeface="Arial" panose="020B0604020202020204" pitchFamily="34" charset="0"/>
                <a:cs typeface="Arial" panose="020B0604020202020204" pitchFamily="34" charset="0"/>
              </a:rPr>
              <a:t>.</a:t>
            </a:r>
          </a:p>
          <a:p>
            <a:pPr lvl="1" algn="just">
              <a:lnSpc>
                <a:spcPct val="100000"/>
              </a:lnSpc>
              <a:spcBef>
                <a:spcPts val="600"/>
              </a:spcBef>
              <a:spcAft>
                <a:spcPts val="600"/>
              </a:spcAft>
              <a:buFont typeface="Wingdings" panose="05000000000000000000" pitchFamily="2" charset="2"/>
              <a:buChar char="§"/>
            </a:pPr>
            <a:endParaRPr lang="ca-ES" sz="20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buFont typeface="Wingdings" panose="05000000000000000000" pitchFamily="2" charset="2"/>
              <a:buChar char="§"/>
            </a:pPr>
            <a:endParaRPr lang="ca-ES" sz="2000" dirty="0">
              <a:latin typeface="Arial" panose="020B0604020202020204" pitchFamily="34" charset="0"/>
              <a:cs typeface="Arial" panose="020B0604020202020204" pitchFamily="34" charset="0"/>
            </a:endParaRPr>
          </a:p>
          <a:p>
            <a:pPr lvl="1" algn="just">
              <a:lnSpc>
                <a:spcPct val="100000"/>
              </a:lnSpc>
              <a:spcBef>
                <a:spcPts val="600"/>
              </a:spcBef>
              <a:spcAft>
                <a:spcPts val="600"/>
              </a:spcAft>
              <a:buFont typeface="Wingdings" panose="05000000000000000000" pitchFamily="2" charset="2"/>
              <a:buChar char="§"/>
            </a:pPr>
            <a:endParaRPr lang="ca-ES" sz="2000" dirty="0">
              <a:latin typeface="Arial" panose="020B0604020202020204" pitchFamily="34" charset="0"/>
              <a:cs typeface="Arial" panose="020B0604020202020204" pitchFamily="34" charset="0"/>
            </a:endParaRPr>
          </a:p>
          <a:p>
            <a:pPr marL="457200" lvl="1" indent="0" algn="just">
              <a:lnSpc>
                <a:spcPct val="100000"/>
              </a:lnSpc>
              <a:spcBef>
                <a:spcPts val="600"/>
              </a:spcBef>
              <a:spcAft>
                <a:spcPts val="600"/>
              </a:spcAft>
              <a:buNone/>
            </a:pPr>
            <a:endParaRPr lang="ca-ES" sz="2000" dirty="0">
              <a:latin typeface="Arial" panose="020B0604020202020204" pitchFamily="34" charset="0"/>
              <a:cs typeface="Arial" panose="020B0604020202020204" pitchFamily="34" charset="0"/>
            </a:endParaRPr>
          </a:p>
          <a:p>
            <a:pPr marL="457200" lvl="1" indent="0" algn="just">
              <a:lnSpc>
                <a:spcPct val="100000"/>
              </a:lnSpc>
              <a:spcBef>
                <a:spcPts val="600"/>
              </a:spcBef>
              <a:spcAft>
                <a:spcPts val="600"/>
              </a:spcAft>
              <a:buNone/>
            </a:pPr>
            <a:r>
              <a:rPr lang="ca-ES" sz="2000" dirty="0">
                <a:latin typeface="Arial" panose="020B0604020202020204" pitchFamily="34" charset="0"/>
                <a:cs typeface="Arial" panose="020B0604020202020204" pitchFamily="34" charset="0"/>
              </a:rPr>
              <a:t>* LAS EMPRESAS ESTÁN EXCLUÍDAS.</a:t>
            </a:r>
            <a:endParaRPr lang="es-ES" sz="2000" dirty="0">
              <a:latin typeface="Arial" panose="020B0604020202020204" pitchFamily="34" charset="0"/>
              <a:cs typeface="Arial" panose="020B0604020202020204" pitchFamily="34" charset="0"/>
            </a:endParaRPr>
          </a:p>
          <a:p>
            <a:pPr marL="457200" lvl="1" indent="0" algn="just">
              <a:lnSpc>
                <a:spcPct val="100000"/>
              </a:lnSpc>
              <a:spcBef>
                <a:spcPts val="400"/>
              </a:spcBef>
              <a:spcAft>
                <a:spcPts val="400"/>
              </a:spcAft>
              <a:buNone/>
            </a:pPr>
            <a:endParaRPr lang="ca-ES"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1271955" y="1125187"/>
            <a:ext cx="967154" cy="835266"/>
          </a:xfrm>
          <a:prstGeom prst="rect">
            <a:avLst/>
          </a:prstGeom>
        </p:spPr>
      </p:pic>
      <p:cxnSp>
        <p:nvCxnSpPr>
          <p:cNvPr id="7" name="Conector recto 6"/>
          <p:cNvCxnSpPr/>
          <p:nvPr/>
        </p:nvCxnSpPr>
        <p:spPr>
          <a:xfrm>
            <a:off x="1158826" y="950753"/>
            <a:ext cx="106973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4"/>
          <a:stretch>
            <a:fillRect/>
          </a:stretch>
        </p:blipFill>
        <p:spPr>
          <a:xfrm>
            <a:off x="5506127" y="4746564"/>
            <a:ext cx="1749100" cy="1552326"/>
          </a:xfrm>
          <a:prstGeom prst="rect">
            <a:avLst/>
          </a:prstGeom>
        </p:spPr>
      </p:pic>
      <p:sp>
        <p:nvSpPr>
          <p:cNvPr id="19" name="Cheurón 18"/>
          <p:cNvSpPr/>
          <p:nvPr/>
        </p:nvSpPr>
        <p:spPr>
          <a:xfrm>
            <a:off x="2654026" y="4746564"/>
            <a:ext cx="2849152" cy="1316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AUTÓNOMO</a:t>
            </a:r>
            <a:endParaRPr lang="ca-ES" sz="2000" dirty="0">
              <a:solidFill>
                <a:schemeClr val="bg1"/>
              </a:solidFill>
            </a:endParaRPr>
          </a:p>
        </p:txBody>
      </p:sp>
      <p:sp>
        <p:nvSpPr>
          <p:cNvPr id="20" name="Cheurón 19"/>
          <p:cNvSpPr/>
          <p:nvPr/>
        </p:nvSpPr>
        <p:spPr>
          <a:xfrm>
            <a:off x="7294374" y="4887141"/>
            <a:ext cx="2945257" cy="12711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CONTRATANTE</a:t>
            </a:r>
            <a:endParaRPr lang="ca-ES" b="1" dirty="0">
              <a:solidFill>
                <a:schemeClr val="bg1"/>
              </a:solidFill>
            </a:endParaRPr>
          </a:p>
        </p:txBody>
      </p:sp>
      <p:sp>
        <p:nvSpPr>
          <p:cNvPr id="22" name="Rectángulo 21"/>
          <p:cNvSpPr/>
          <p:nvPr/>
        </p:nvSpPr>
        <p:spPr>
          <a:xfrm>
            <a:off x="1038042" y="293171"/>
            <a:ext cx="10497466" cy="646331"/>
          </a:xfrm>
          <a:prstGeom prst="rect">
            <a:avLst/>
          </a:prstGeom>
        </p:spPr>
        <p:txBody>
          <a:bodyPr wrap="square">
            <a:spAutoFit/>
          </a:bodyPr>
          <a:lstStyle/>
          <a:p>
            <a:pPr algn="just"/>
            <a:r>
              <a:rPr lang="ca-ES" b="1" dirty="0">
                <a:latin typeface="Arial" panose="020B0604020202020204" pitchFamily="34" charset="0"/>
                <a:cs typeface="Arial" panose="020B0604020202020204" pitchFamily="34" charset="0"/>
              </a:rPr>
              <a:t>REAL DECRETO LEY 26/2018</a:t>
            </a:r>
            <a:r>
              <a:rPr lang="ca-ES" dirty="0">
                <a:latin typeface="Arial" panose="020B0604020202020204" pitchFamily="34" charset="0"/>
                <a:cs typeface="Arial" panose="020B0604020202020204" pitchFamily="34" charset="0"/>
              </a:rPr>
              <a:t>, DE 28 DE DICIEMBRE, POR EL QUE SE APRUEBAN MEDIDAS DE URGENCIA SOBRE LA CREACIÓN ARTÍSTICA Y LA CINEMATOGRAFÍA.</a:t>
            </a:r>
          </a:p>
        </p:txBody>
      </p:sp>
      <p:sp>
        <p:nvSpPr>
          <p:cNvPr id="24" name="Título 1"/>
          <p:cNvSpPr txBox="1">
            <a:spLocks/>
          </p:cNvSpPr>
          <p:nvPr/>
        </p:nvSpPr>
        <p:spPr>
          <a:xfrm>
            <a:off x="1354303" y="1760486"/>
            <a:ext cx="10515600" cy="100788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Reducción del IVA a los servicios profesionales de intérpretes, artistas, directores y técnicos (del 21% al 10%) prestados a los organizadores de obras teatrales y musicales. (Capítulo II, del Título II). A partir 1/01/19</a:t>
            </a:r>
          </a:p>
        </p:txBody>
      </p:sp>
      <p:sp>
        <p:nvSpPr>
          <p:cNvPr id="9" name="Marcador de número de diapositiva 8">
            <a:extLst>
              <a:ext uri="{FF2B5EF4-FFF2-40B4-BE49-F238E27FC236}">
                <a16:creationId xmlns:a16="http://schemas.microsoft.com/office/drawing/2014/main" id="{896F5829-A6E8-4D44-A87B-73730012F2DD}"/>
              </a:ext>
            </a:extLst>
          </p:cNvPr>
          <p:cNvSpPr>
            <a:spLocks noGrp="1"/>
          </p:cNvSpPr>
          <p:nvPr>
            <p:ph type="sldNum" sz="quarter" idx="12"/>
          </p:nvPr>
        </p:nvSpPr>
        <p:spPr/>
        <p:txBody>
          <a:bodyPr/>
          <a:lstStyle/>
          <a:p>
            <a:fld id="{C084E27E-DF10-47A5-A20A-B84DE997FB4A}" type="slidenum">
              <a:rPr lang="ca-ES" smtClean="0"/>
              <a:t>15</a:t>
            </a:fld>
            <a:endParaRPr lang="ca-ES"/>
          </a:p>
        </p:txBody>
      </p:sp>
    </p:spTree>
    <p:extLst>
      <p:ext uri="{BB962C8B-B14F-4D97-AF65-F5344CB8AC3E}">
        <p14:creationId xmlns:p14="http://schemas.microsoft.com/office/powerpoint/2010/main" val="11957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00"/>
                                        <p:tgtEl>
                                          <p:spTgt spid="3">
                                            <p:txEl>
                                              <p:pRg st="1" end="1"/>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00"/>
                                        <p:tgtEl>
                                          <p:spTgt spid="3">
                                            <p:txEl>
                                              <p:pRg st="2" end="2"/>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00"/>
                                        <p:tgtEl>
                                          <p:spTgt spid="3">
                                            <p:txEl>
                                              <p:pRg st="3" end="3"/>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down)">
                                      <p:cBhvr>
                                        <p:cTn id="42" dur="500"/>
                                        <p:tgtEl>
                                          <p:spTgt spid="3">
                                            <p:txEl>
                                              <p:pRg st="4" end="4"/>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animBg="1"/>
      <p:bldP spid="20" grpId="0" animBg="1"/>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838200" y="410547"/>
            <a:ext cx="10515600" cy="6087908"/>
          </a:xfrm>
        </p:spPr>
        <p:txBody>
          <a:bodyPr>
            <a:normAutofit/>
          </a:bodyPr>
          <a:lstStyle/>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000" b="1" dirty="0">
                <a:solidFill>
                  <a:schemeClr val="accent1">
                    <a:lumMod val="75000"/>
                  </a:schemeClr>
                </a:solidFill>
                <a:latin typeface="Arial" panose="020B0604020202020204" pitchFamily="34" charset="0"/>
                <a:cs typeface="Times New Roman" panose="02020603050405020304" pitchFamily="18" charset="0"/>
              </a:rPr>
              <a:t>7.- Exención de IVA en los cursos de Artes Escénicas.</a:t>
            </a:r>
          </a:p>
          <a:p>
            <a:pPr marL="342900" lvl="0" indent="-342900">
              <a:buFont typeface="Calibri" panose="020F0502020204030204" pitchFamily="34" charset="0"/>
              <a:buChar char="-"/>
            </a:pPr>
            <a:r>
              <a:rPr lang="ca-ES" sz="1800" b="1" dirty="0" err="1">
                <a:effectLst/>
                <a:latin typeface="Calibri" panose="020F0502020204030204" pitchFamily="34" charset="0"/>
                <a:ea typeface="Times New Roman" panose="02020603050405020304" pitchFamily="18" charset="0"/>
              </a:rPr>
              <a:t>Artículo</a:t>
            </a:r>
            <a:r>
              <a:rPr lang="ca-ES" sz="1800" b="1" dirty="0">
                <a:effectLst/>
                <a:latin typeface="Calibri" panose="020F0502020204030204" pitchFamily="34" charset="0"/>
                <a:ea typeface="Times New Roman" panose="02020603050405020304" pitchFamily="18" charset="0"/>
              </a:rPr>
              <a:t> 20 </a:t>
            </a:r>
            <a:r>
              <a:rPr lang="ca-ES" sz="1800" b="1" dirty="0" err="1">
                <a:effectLst/>
                <a:latin typeface="Calibri" panose="020F0502020204030204" pitchFamily="34" charset="0"/>
                <a:ea typeface="Times New Roman" panose="02020603050405020304" pitchFamily="18" charset="0"/>
              </a:rPr>
              <a:t>Uno</a:t>
            </a:r>
            <a:r>
              <a:rPr lang="ca-ES" sz="1800" b="1" dirty="0">
                <a:effectLst/>
                <a:latin typeface="Calibri" panose="020F0502020204030204" pitchFamily="34" charset="0"/>
                <a:ea typeface="Times New Roman" panose="02020603050405020304" pitchFamily="18" charset="0"/>
              </a:rPr>
              <a:t> de la </a:t>
            </a:r>
            <a:r>
              <a:rPr lang="ca-ES" sz="1800" b="1" dirty="0" err="1">
                <a:effectLst/>
                <a:latin typeface="Calibri" panose="020F0502020204030204" pitchFamily="34" charset="0"/>
                <a:ea typeface="Times New Roman" panose="02020603050405020304" pitchFamily="18" charset="0"/>
              </a:rPr>
              <a:t>Ley</a:t>
            </a:r>
            <a:r>
              <a:rPr lang="ca-ES" sz="1800" b="1" dirty="0">
                <a:effectLst/>
                <a:latin typeface="Calibri" panose="020F0502020204030204" pitchFamily="34" charset="0"/>
                <a:ea typeface="Times New Roman" panose="02020603050405020304" pitchFamily="18" charset="0"/>
              </a:rPr>
              <a:t> del IVA. </a:t>
            </a:r>
            <a:endParaRPr lang="ca-ES" sz="1800" b="1" dirty="0">
              <a:effectLst/>
              <a:latin typeface="Calibri" panose="020F0502020204030204" pitchFamily="34" charset="0"/>
              <a:ea typeface="Calibri" panose="020F0502020204030204" pitchFamily="34" charset="0"/>
            </a:endParaRPr>
          </a:p>
          <a:p>
            <a:pPr lvl="1" indent="226695" algn="just" fontAlgn="base"/>
            <a:r>
              <a:rPr lang="es-ES" dirty="0">
                <a:effectLst/>
                <a:latin typeface="Calibri" panose="020F0502020204030204" pitchFamily="34" charset="0"/>
                <a:ea typeface="Calibri" panose="020F0502020204030204" pitchFamily="34" charset="0"/>
              </a:rPr>
              <a:t>9.º La enseñanza que verse sobre materias incluidas en algunos de los planes de estudios de cualquiera de los niveles o grados del sistema educativo español.</a:t>
            </a:r>
            <a:endParaRPr lang="ca-ES" dirty="0">
              <a:effectLst/>
              <a:latin typeface="Calibri" panose="020F0502020204030204" pitchFamily="34" charset="0"/>
              <a:ea typeface="Calibri" panose="020F0502020204030204" pitchFamily="34" charset="0"/>
            </a:endParaRPr>
          </a:p>
          <a:p>
            <a:pPr lvl="1" indent="226695" algn="just" fontAlgn="base"/>
            <a:r>
              <a:rPr lang="es-ES" dirty="0">
                <a:latin typeface="Calibri" panose="020F0502020204030204" pitchFamily="34" charset="0"/>
              </a:rPr>
              <a:t>10.º Las clases a título particular prestadas por personas físicas sobre materias incluidas en los planes de estudios de cualquiera de los niveles y grados del sistema educativo. No tendrán la consideración de clases prestadas a título particular, aquéllas para cuya realización sea necesario darse de alta en las tarifas de actividades empresariales o artísticas del Impuesto sobre Actividades Económicas.</a:t>
            </a:r>
            <a:endParaRPr lang="es-ES"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000" b="1" dirty="0">
                <a:solidFill>
                  <a:schemeClr val="accent1">
                    <a:lumMod val="75000"/>
                  </a:schemeClr>
                </a:solidFill>
                <a:latin typeface="Arial" panose="020B0604020202020204" pitchFamily="34" charset="0"/>
                <a:cs typeface="Times New Roman" panose="02020603050405020304" pitchFamily="18" charset="0"/>
              </a:rPr>
              <a:t>8.- El criterio de caja aplicado a los importes de las subvenciones.</a:t>
            </a:r>
          </a:p>
          <a:p>
            <a:r>
              <a:rPr lang="es-ES" sz="1600" b="1" dirty="0">
                <a:solidFill>
                  <a:schemeClr val="accent1">
                    <a:lumMod val="75000"/>
                  </a:schemeClr>
                </a:solidFill>
                <a:latin typeface="Arial" panose="020B0604020202020204" pitchFamily="34" charset="0"/>
                <a:cs typeface="Times New Roman" panose="02020603050405020304" pitchFamily="18" charset="0"/>
                <a:hlinkClick r:id="rId2"/>
              </a:rPr>
              <a:t>https://www.agenciatributaria.es/AEAT.internet/Inicio/_Segmentos_/Empresas_y_profesionales/Empresas/IVA/Regimenes_de_tributacion/Regimen_especial_del_criterio_de_caja/Nota_informativa.shtml</a:t>
            </a:r>
            <a:endParaRPr lang="es-ES" sz="1600" b="1" dirty="0">
              <a:solidFill>
                <a:schemeClr val="accent1">
                  <a:lumMod val="75000"/>
                </a:schemeClr>
              </a:solidFill>
              <a:latin typeface="Arial" panose="020B0604020202020204" pitchFamily="34" charset="0"/>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16</a:t>
            </a:fld>
            <a:endParaRPr lang="ca-ES"/>
          </a:p>
        </p:txBody>
      </p:sp>
    </p:spTree>
    <p:extLst>
      <p:ext uri="{BB962C8B-B14F-4D97-AF65-F5344CB8AC3E}">
        <p14:creationId xmlns:p14="http://schemas.microsoft.com/office/powerpoint/2010/main" val="390910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838200" y="410547"/>
            <a:ext cx="10862388" cy="5766416"/>
          </a:xfrm>
        </p:spPr>
        <p:txBody>
          <a:bodyPr>
            <a:normAutofit/>
          </a:bodyPr>
          <a:lstStyle/>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r>
              <a:rPr lang="es-ES" sz="2000" b="1" dirty="0">
                <a:solidFill>
                  <a:schemeClr val="accent1">
                    <a:lumMod val="75000"/>
                  </a:schemeClr>
                </a:solidFill>
                <a:latin typeface="Arial" panose="020B0604020202020204" pitchFamily="34" charset="0"/>
                <a:cs typeface="Times New Roman" panose="02020603050405020304" pitchFamily="18" charset="0"/>
              </a:rPr>
              <a:t>9.- Autónomo colaborador.</a:t>
            </a:r>
          </a:p>
          <a:p>
            <a:pPr marL="0" indent="0" algn="just">
              <a:lnSpc>
                <a:spcPct val="100000"/>
              </a:lnSpc>
              <a:spcBef>
                <a:spcPts val="0"/>
              </a:spcBef>
              <a:buNone/>
            </a:pP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pPr algn="just"/>
            <a:r>
              <a:rPr lang="es-ES" sz="2400" dirty="0">
                <a:latin typeface="Calibri" panose="020F0502020204030204" pitchFamily="34" charset="0"/>
              </a:rPr>
              <a:t>Bonificación del 50% en la cuota de autónomos durante los primeros 18 meses, siempre y cuando se dé de alta como nuevo autónomo. Además, durante los 6 meses siguientes, tendrá una bonificación del 25%.</a:t>
            </a:r>
          </a:p>
          <a:p>
            <a:pPr algn="just"/>
            <a:r>
              <a:rPr lang="es-ES" sz="2400" dirty="0">
                <a:latin typeface="Calibri" panose="020F0502020204030204" pitchFamily="34" charset="0"/>
              </a:rPr>
              <a:t>Está exento de presentar las declaraciones trimestrales de IVA e IRPF. Tan solo habrá de presentar la declaración de la renta como cualquier otro trabajador.</a:t>
            </a:r>
          </a:p>
          <a:p>
            <a:pPr algn="just"/>
            <a:r>
              <a:rPr lang="es-ES" sz="2400" dirty="0">
                <a:latin typeface="Calibri" panose="020F0502020204030204" pitchFamily="34" charset="0"/>
              </a:rPr>
              <a:t>Como contrapartida, no se podrán beneficiar de la tarifa plana de 50 euros.</a:t>
            </a:r>
          </a:p>
          <a:p>
            <a:pPr marL="0" indent="0" algn="just">
              <a:lnSpc>
                <a:spcPct val="100000"/>
              </a:lnSpc>
              <a:spcBef>
                <a:spcPts val="0"/>
              </a:spcBef>
              <a:buNone/>
            </a:pPr>
            <a:endParaRPr lang="es-ES" sz="18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1800" b="1" dirty="0">
              <a:solidFill>
                <a:schemeClr val="accent1">
                  <a:lumMod val="75000"/>
                </a:schemeClr>
              </a:solidFill>
              <a:latin typeface="Arial" panose="020B0604020202020204" pitchFamily="34" charset="0"/>
              <a:cs typeface="Times New Roman" panose="02020603050405020304" pitchFamily="18" charset="0"/>
            </a:endParaRPr>
          </a:p>
          <a:p>
            <a:pPr marL="0" indent="0" algn="just">
              <a:lnSpc>
                <a:spcPct val="100000"/>
              </a:lnSpc>
              <a:spcBef>
                <a:spcPts val="0"/>
              </a:spcBef>
              <a:buNone/>
            </a:pPr>
            <a:endParaRPr lang="es-ES" sz="1800" b="1" dirty="0">
              <a:solidFill>
                <a:schemeClr val="accent1">
                  <a:lumMod val="75000"/>
                </a:schemeClr>
              </a:solidFill>
              <a:latin typeface="Arial" panose="020B0604020202020204" pitchFamily="34" charset="0"/>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17</a:t>
            </a:fld>
            <a:endParaRPr lang="ca-ES"/>
          </a:p>
        </p:txBody>
      </p:sp>
    </p:spTree>
    <p:extLst>
      <p:ext uri="{BB962C8B-B14F-4D97-AF65-F5344CB8AC3E}">
        <p14:creationId xmlns:p14="http://schemas.microsoft.com/office/powerpoint/2010/main" val="228419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uadroTexto 2">
            <a:extLst>
              <a:ext uri="{FF2B5EF4-FFF2-40B4-BE49-F238E27FC236}">
                <a16:creationId xmlns:a16="http://schemas.microsoft.com/office/drawing/2014/main" id="{D6A62E2E-57C7-4536-B92A-70EA717C3939}"/>
              </a:ext>
            </a:extLst>
          </p:cNvPr>
          <p:cNvSpPr txBox="1"/>
          <p:nvPr/>
        </p:nvSpPr>
        <p:spPr>
          <a:xfrm>
            <a:off x="3215355" y="495655"/>
            <a:ext cx="5578267" cy="1938992"/>
          </a:xfrm>
          <a:prstGeom prst="rect">
            <a:avLst/>
          </a:prstGeom>
          <a:noFill/>
        </p:spPr>
        <p:txBody>
          <a:bodyPr wrap="square" rtlCol="0">
            <a:spAutoFit/>
          </a:bodyPr>
          <a:lstStyle/>
          <a:p>
            <a:pPr algn="ctr"/>
            <a:r>
              <a:rPr lang="ca-ES" sz="4000" dirty="0">
                <a:latin typeface="Bauhaus 93" panose="04030905020B02020C02" pitchFamily="82" charset="0"/>
              </a:rPr>
              <a:t>NORMATIVA RELEVANTE Y NOVEDADES LEGISLATIVAS</a:t>
            </a:r>
            <a:endParaRPr lang="es-ES" sz="4000" dirty="0">
              <a:latin typeface="Bauhaus 93" panose="04030905020B02020C02" pitchFamily="82" charset="0"/>
            </a:endParaRPr>
          </a:p>
        </p:txBody>
      </p:sp>
      <p:sp>
        <p:nvSpPr>
          <p:cNvPr id="2" name="CuadroTexto 1">
            <a:extLst>
              <a:ext uri="{FF2B5EF4-FFF2-40B4-BE49-F238E27FC236}">
                <a16:creationId xmlns:a16="http://schemas.microsoft.com/office/drawing/2014/main" id="{FB58F1E6-1912-4881-97DE-24536FBF3683}"/>
              </a:ext>
            </a:extLst>
          </p:cNvPr>
          <p:cNvSpPr txBox="1"/>
          <p:nvPr/>
        </p:nvSpPr>
        <p:spPr>
          <a:xfrm>
            <a:off x="3494873" y="1867706"/>
            <a:ext cx="5578267" cy="4247317"/>
          </a:xfrm>
          <a:prstGeom prst="rect">
            <a:avLst/>
          </a:prstGeom>
          <a:noFill/>
        </p:spPr>
        <p:txBody>
          <a:bodyPr wrap="square" rtlCol="0">
            <a:spAutoFit/>
          </a:bodyPr>
          <a:lstStyle/>
          <a:p>
            <a:pPr marL="571500" indent="-571500">
              <a:buFont typeface="Wingdings" panose="05000000000000000000" pitchFamily="2" charset="2"/>
              <a:buChar char="ü"/>
            </a:pPr>
            <a:endParaRPr lang="ca-ES" sz="3600" b="1" dirty="0"/>
          </a:p>
          <a:p>
            <a:pPr marL="571500" indent="-571500">
              <a:buFont typeface="Wingdings" panose="05000000000000000000" pitchFamily="2" charset="2"/>
              <a:buChar char="ü"/>
            </a:pPr>
            <a:r>
              <a:rPr lang="ca-ES" sz="3600" b="1" dirty="0"/>
              <a:t>FACTURACION</a:t>
            </a:r>
          </a:p>
          <a:p>
            <a:pPr marL="571500" indent="-571500">
              <a:buFont typeface="Wingdings" panose="05000000000000000000" pitchFamily="2" charset="2"/>
              <a:buChar char="ü"/>
            </a:pPr>
            <a:r>
              <a:rPr lang="ca-ES" sz="3600" b="1" dirty="0"/>
              <a:t>RD ARTISTAS</a:t>
            </a:r>
          </a:p>
          <a:p>
            <a:pPr marL="571500" indent="-571500">
              <a:buFont typeface="Wingdings" panose="05000000000000000000" pitchFamily="2" charset="2"/>
              <a:buChar char="ü"/>
            </a:pPr>
            <a:r>
              <a:rPr lang="ca-ES" sz="3600" b="1" dirty="0"/>
              <a:t>REGISTRO JORNADA</a:t>
            </a:r>
          </a:p>
          <a:p>
            <a:pPr marL="571500" indent="-571500">
              <a:buFont typeface="Wingdings" panose="05000000000000000000" pitchFamily="2" charset="2"/>
              <a:buChar char="ü"/>
            </a:pPr>
            <a:r>
              <a:rPr lang="ca-ES" sz="3600" b="1" dirty="0"/>
              <a:t>PLAN IGUALDAD</a:t>
            </a:r>
          </a:p>
          <a:p>
            <a:pPr marL="571500" indent="-571500">
              <a:buFont typeface="Wingdings" panose="05000000000000000000" pitchFamily="2" charset="2"/>
              <a:buChar char="ü"/>
            </a:pPr>
            <a:r>
              <a:rPr lang="ca-ES" sz="3600" b="1" dirty="0"/>
              <a:t>REGISTRO RETRIBUTIVO</a:t>
            </a:r>
          </a:p>
          <a:p>
            <a:pPr marL="571500" indent="-571500">
              <a:buFont typeface="Wingdings" panose="05000000000000000000" pitchFamily="2" charset="2"/>
              <a:buChar char="ü"/>
            </a:pPr>
            <a:r>
              <a:rPr lang="ca-ES" sz="3600" b="1" dirty="0"/>
              <a:t>TRABAJO A DISTANCIA</a:t>
            </a:r>
          </a:p>
          <a:p>
            <a:endParaRPr lang="es-ES" dirty="0"/>
          </a:p>
        </p:txBody>
      </p:sp>
      <p:sp>
        <p:nvSpPr>
          <p:cNvPr id="14" name="Marcador de número de diapositiva 13">
            <a:extLst>
              <a:ext uri="{FF2B5EF4-FFF2-40B4-BE49-F238E27FC236}">
                <a16:creationId xmlns:a16="http://schemas.microsoft.com/office/drawing/2014/main" id="{C3EABFC2-556B-484E-A611-F1333A54FB78}"/>
              </a:ext>
            </a:extLst>
          </p:cNvPr>
          <p:cNvSpPr>
            <a:spLocks noGrp="1"/>
          </p:cNvSpPr>
          <p:nvPr>
            <p:ph type="sldNum" sz="quarter" idx="12"/>
          </p:nvPr>
        </p:nvSpPr>
        <p:spPr/>
        <p:txBody>
          <a:bodyPr/>
          <a:lstStyle/>
          <a:p>
            <a:fld id="{C084E27E-DF10-47A5-A20A-B84DE997FB4A}" type="slidenum">
              <a:rPr lang="ca-ES" smtClean="0"/>
              <a:t>18</a:t>
            </a:fld>
            <a:endParaRPr lang="ca-ES"/>
          </a:p>
        </p:txBody>
      </p:sp>
    </p:spTree>
    <p:extLst>
      <p:ext uri="{BB962C8B-B14F-4D97-AF65-F5344CB8AC3E}">
        <p14:creationId xmlns:p14="http://schemas.microsoft.com/office/powerpoint/2010/main" val="29927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5321" y="306664"/>
            <a:ext cx="10515600" cy="1325563"/>
          </a:xfrm>
        </p:spPr>
        <p:txBody>
          <a:bodyPr>
            <a:normAutofit/>
          </a:bodyPr>
          <a:lstStyle/>
          <a:p>
            <a:r>
              <a:rPr lang="es-ES" sz="2800" b="1" dirty="0">
                <a:latin typeface="Arial" panose="020B0604020202020204" pitchFamily="34" charset="0"/>
                <a:cs typeface="Arial" panose="020B0604020202020204" pitchFamily="34" charset="0"/>
              </a:rPr>
              <a:t>Novedades y aspectos más relevantes en materia tributaria, laboral y de seguridad social</a:t>
            </a:r>
            <a:endParaRPr lang="ca-ES" sz="2800" b="1" dirty="0">
              <a:solidFill>
                <a:srgbClr val="FF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631632"/>
            <a:ext cx="10515600" cy="4527396"/>
          </a:xfrm>
        </p:spPr>
        <p:txBody>
          <a:bodyPr>
            <a:normAutofit lnSpcReduction="10000"/>
          </a:bodyPr>
          <a:lstStyle/>
          <a:p>
            <a:pPr algn="just">
              <a:lnSpc>
                <a:spcPct val="100000"/>
              </a:lnSpc>
              <a:spcBef>
                <a:spcPts val="600"/>
              </a:spcBef>
              <a:spcAft>
                <a:spcPts val="600"/>
              </a:spcAft>
            </a:pPr>
            <a:r>
              <a:rPr lang="es-ES" sz="2400" b="1" dirty="0">
                <a:highlight>
                  <a:srgbClr val="FFFF00"/>
                </a:highlight>
                <a:latin typeface="Arial" panose="020B0604020202020204" pitchFamily="34" charset="0"/>
                <a:cs typeface="Arial" panose="020B0604020202020204" pitchFamily="34" charset="0"/>
              </a:rPr>
              <a:t>Real decreto ley 26/2018</a:t>
            </a:r>
            <a:r>
              <a:rPr lang="es-ES" sz="2400" dirty="0">
                <a:highlight>
                  <a:srgbClr val="FFFF00"/>
                </a:highlight>
                <a:latin typeface="Arial" panose="020B0604020202020204" pitchFamily="34" charset="0"/>
                <a:cs typeface="Arial" panose="020B0604020202020204" pitchFamily="34" charset="0"/>
              </a:rPr>
              <a:t>, de 28 de diciembre, por el cual se aprueban medidas de urgencia sobre la creación artística y la cinematografía.</a:t>
            </a:r>
          </a:p>
          <a:p>
            <a:pPr algn="just">
              <a:lnSpc>
                <a:spcPct val="100000"/>
              </a:lnSpc>
              <a:spcBef>
                <a:spcPts val="600"/>
              </a:spcBef>
              <a:spcAft>
                <a:spcPts val="600"/>
              </a:spcAft>
            </a:pPr>
            <a:r>
              <a:rPr lang="es-ES" sz="2400" b="1" dirty="0">
                <a:latin typeface="Arial" panose="020B0604020202020204" pitchFamily="34" charset="0"/>
                <a:cs typeface="Arial" panose="020B0604020202020204" pitchFamily="34" charset="0"/>
              </a:rPr>
              <a:t>Real Decreto Ley 6/2019</a:t>
            </a:r>
            <a:r>
              <a:rPr lang="es-ES" sz="2400" dirty="0">
                <a:latin typeface="Arial" panose="020B0604020202020204" pitchFamily="34" charset="0"/>
                <a:cs typeface="Arial" panose="020B0604020202020204" pitchFamily="34" charset="0"/>
              </a:rPr>
              <a:t>, de medidas urgentes para garantía de la igualdad de trato y de oportunidades entre mujeres y hombres en el empleo y la ocupación.</a:t>
            </a:r>
          </a:p>
          <a:p>
            <a:pPr algn="just">
              <a:lnSpc>
                <a:spcPct val="100000"/>
              </a:lnSpc>
              <a:spcBef>
                <a:spcPts val="600"/>
              </a:spcBef>
              <a:spcAft>
                <a:spcPts val="600"/>
              </a:spcAft>
            </a:pPr>
            <a:r>
              <a:rPr lang="es-ES" sz="2400" b="1" dirty="0">
                <a:latin typeface="Arial" panose="020B0604020202020204" pitchFamily="34" charset="0"/>
                <a:cs typeface="Arial" panose="020B0604020202020204" pitchFamily="34" charset="0"/>
              </a:rPr>
              <a:t>Real Decreto 901/2020</a:t>
            </a:r>
            <a:r>
              <a:rPr lang="es-ES" sz="2400" dirty="0">
                <a:latin typeface="Arial" panose="020B0604020202020204" pitchFamily="34" charset="0"/>
                <a:cs typeface="Arial" panose="020B0604020202020204" pitchFamily="34" charset="0"/>
              </a:rPr>
              <a:t>, de 13 de octubre, por el que se regulan los planes de igualdad y su registro.</a:t>
            </a:r>
          </a:p>
          <a:p>
            <a:pPr algn="just">
              <a:lnSpc>
                <a:spcPct val="100000"/>
              </a:lnSpc>
              <a:spcBef>
                <a:spcPts val="600"/>
              </a:spcBef>
              <a:spcAft>
                <a:spcPts val="600"/>
              </a:spcAft>
            </a:pPr>
            <a:r>
              <a:rPr lang="es-ES" sz="2400" b="1" dirty="0">
                <a:latin typeface="Arial" panose="020B0604020202020204" pitchFamily="34" charset="0"/>
                <a:cs typeface="Arial" panose="020B0604020202020204" pitchFamily="34" charset="0"/>
              </a:rPr>
              <a:t>Real Decreto 902/2020</a:t>
            </a:r>
            <a:r>
              <a:rPr lang="es-ES" sz="2400" dirty="0">
                <a:latin typeface="Arial" panose="020B0604020202020204" pitchFamily="34" charset="0"/>
                <a:cs typeface="Arial" panose="020B0604020202020204" pitchFamily="34" charset="0"/>
              </a:rPr>
              <a:t>, de 13 de octubre, de igualdad retributiva entre mujeres y hombres.</a:t>
            </a:r>
          </a:p>
          <a:p>
            <a:pPr algn="just">
              <a:lnSpc>
                <a:spcPct val="100000"/>
              </a:lnSpc>
              <a:spcBef>
                <a:spcPts val="600"/>
              </a:spcBef>
              <a:spcAft>
                <a:spcPts val="600"/>
              </a:spcAft>
            </a:pPr>
            <a:r>
              <a:rPr lang="es-ES" sz="2400" b="1" dirty="0">
                <a:latin typeface="Arial" panose="020B0604020202020204" pitchFamily="34" charset="0"/>
                <a:cs typeface="Arial" panose="020B0604020202020204" pitchFamily="34" charset="0"/>
              </a:rPr>
              <a:t>Real Decreto-ley 28/2020</a:t>
            </a:r>
            <a:r>
              <a:rPr lang="es-ES" sz="2400" dirty="0">
                <a:latin typeface="Arial" panose="020B0604020202020204" pitchFamily="34" charset="0"/>
                <a:cs typeface="Arial" panose="020B0604020202020204" pitchFamily="34" charset="0"/>
              </a:rPr>
              <a:t>, de 22 de septiembre, de trabajo a distancia</a:t>
            </a:r>
          </a:p>
          <a:p>
            <a:pPr marL="0" indent="0" algn="just">
              <a:spcBef>
                <a:spcPts val="0"/>
              </a:spcBef>
              <a:buNone/>
            </a:pPr>
            <a:r>
              <a:rPr lang="es-ES" dirty="0"/>
              <a:t> </a:t>
            </a:r>
            <a:endParaRPr lang="es-ES" sz="2400" dirty="0">
              <a:solidFill>
                <a:srgbClr val="FF0000"/>
              </a:solidFill>
              <a:latin typeface="Arial" panose="020B0604020202020204" pitchFamily="34" charset="0"/>
              <a:cs typeface="Arial" panose="020B0604020202020204" pitchFamily="34" charset="0"/>
            </a:endParaRPr>
          </a:p>
          <a:p>
            <a:pPr marL="0" indent="0" algn="just">
              <a:buNone/>
            </a:pPr>
            <a:endParaRPr lang="ca-ES" dirty="0"/>
          </a:p>
          <a:p>
            <a:pPr marL="0" indent="0" algn="just">
              <a:buNone/>
            </a:pPr>
            <a:endParaRPr lang="ca-ES" dirty="0"/>
          </a:p>
          <a:p>
            <a:pPr algn="just"/>
            <a:endParaRPr lang="es-ES" dirty="0"/>
          </a:p>
          <a:p>
            <a:pPr marL="0" indent="0" algn="just">
              <a:buNone/>
            </a:pPr>
            <a:endParaRPr lang="ca-ES" dirty="0"/>
          </a:p>
          <a:p>
            <a:endParaRPr lang="ca-ES" dirty="0"/>
          </a:p>
        </p:txBody>
      </p:sp>
      <p:cxnSp>
        <p:nvCxnSpPr>
          <p:cNvPr id="8" name="Conector recto 7"/>
          <p:cNvCxnSpPr/>
          <p:nvPr/>
        </p:nvCxnSpPr>
        <p:spPr>
          <a:xfrm>
            <a:off x="955321" y="1396300"/>
            <a:ext cx="10411374" cy="38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id="{56E8C595-2BB1-410D-B52D-F825D04F3069}"/>
              </a:ext>
            </a:extLst>
          </p:cNvPr>
          <p:cNvSpPr>
            <a:spLocks noGrp="1"/>
          </p:cNvSpPr>
          <p:nvPr>
            <p:ph type="sldNum" sz="quarter" idx="12"/>
          </p:nvPr>
        </p:nvSpPr>
        <p:spPr/>
        <p:txBody>
          <a:bodyPr/>
          <a:lstStyle/>
          <a:p>
            <a:fld id="{C084E27E-DF10-47A5-A20A-B84DE997FB4A}" type="slidenum">
              <a:rPr lang="ca-ES" smtClean="0"/>
              <a:t>19</a:t>
            </a:fld>
            <a:endParaRPr lang="ca-ES"/>
          </a:p>
        </p:txBody>
      </p:sp>
    </p:spTree>
    <p:extLst>
      <p:ext uri="{BB962C8B-B14F-4D97-AF65-F5344CB8AC3E}">
        <p14:creationId xmlns:p14="http://schemas.microsoft.com/office/powerpoint/2010/main" val="41340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uadroTexto 2">
            <a:extLst>
              <a:ext uri="{FF2B5EF4-FFF2-40B4-BE49-F238E27FC236}">
                <a16:creationId xmlns:a16="http://schemas.microsoft.com/office/drawing/2014/main" id="{D6A62E2E-57C7-4536-B92A-70EA717C3939}"/>
              </a:ext>
            </a:extLst>
          </p:cNvPr>
          <p:cNvSpPr txBox="1"/>
          <p:nvPr/>
        </p:nvSpPr>
        <p:spPr>
          <a:xfrm>
            <a:off x="2820379" y="2619248"/>
            <a:ext cx="6075727" cy="1015663"/>
          </a:xfrm>
          <a:prstGeom prst="rect">
            <a:avLst/>
          </a:prstGeom>
          <a:noFill/>
        </p:spPr>
        <p:txBody>
          <a:bodyPr wrap="square" rtlCol="0">
            <a:spAutoFit/>
          </a:bodyPr>
          <a:lstStyle/>
          <a:p>
            <a:pPr algn="ctr"/>
            <a:r>
              <a:rPr lang="ca-ES" sz="6000" dirty="0">
                <a:latin typeface="Bauhaus 93" panose="04030905020B02020C02" pitchFamily="82" charset="0"/>
              </a:rPr>
              <a:t>CONSULTAS</a:t>
            </a:r>
            <a:endParaRPr lang="es-ES" sz="6000" dirty="0">
              <a:latin typeface="Bauhaus 93" panose="04030905020B02020C02" pitchFamily="82" charset="0"/>
            </a:endParaRPr>
          </a:p>
        </p:txBody>
      </p:sp>
      <p:sp>
        <p:nvSpPr>
          <p:cNvPr id="10" name="Marcador de número de diapositiva 9">
            <a:extLst>
              <a:ext uri="{FF2B5EF4-FFF2-40B4-BE49-F238E27FC236}">
                <a16:creationId xmlns:a16="http://schemas.microsoft.com/office/drawing/2014/main" id="{D5CDD790-A83B-47B6-9F7C-66C5496C12FD}"/>
              </a:ext>
            </a:extLst>
          </p:cNvPr>
          <p:cNvSpPr>
            <a:spLocks noGrp="1"/>
          </p:cNvSpPr>
          <p:nvPr>
            <p:ph type="sldNum" sz="quarter" idx="12"/>
          </p:nvPr>
        </p:nvSpPr>
        <p:spPr/>
        <p:txBody>
          <a:bodyPr/>
          <a:lstStyle/>
          <a:p>
            <a:fld id="{C084E27E-DF10-47A5-A20A-B84DE997FB4A}" type="slidenum">
              <a:rPr lang="ca-ES" smtClean="0"/>
              <a:t>2</a:t>
            </a:fld>
            <a:endParaRPr lang="ca-ES"/>
          </a:p>
        </p:txBody>
      </p:sp>
    </p:spTree>
    <p:extLst>
      <p:ext uri="{BB962C8B-B14F-4D97-AF65-F5344CB8AC3E}">
        <p14:creationId xmlns:p14="http://schemas.microsoft.com/office/powerpoint/2010/main" val="31528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3C459-6121-4BE0-B5E7-F6275871B526}"/>
              </a:ext>
            </a:extLst>
          </p:cNvPr>
          <p:cNvSpPr>
            <a:spLocks noGrp="1"/>
          </p:cNvSpPr>
          <p:nvPr>
            <p:ph type="title"/>
          </p:nvPr>
        </p:nvSpPr>
        <p:spPr>
          <a:xfrm>
            <a:off x="873097" y="53447"/>
            <a:ext cx="10445809" cy="720191"/>
          </a:xfrm>
          <a:solidFill>
            <a:schemeClr val="accent1">
              <a:lumMod val="20000"/>
              <a:lumOff val="80000"/>
            </a:schemeClr>
          </a:solidFill>
        </p:spPr>
        <p:txBody>
          <a:bodyPr>
            <a:normAutofit/>
          </a:bodyPr>
          <a:lstStyle/>
          <a:p>
            <a:pPr algn="just"/>
            <a:r>
              <a:rPr lang="es-ES" sz="2000" b="1" dirty="0">
                <a:latin typeface="Arial" panose="020B0604020202020204" pitchFamily="34" charset="0"/>
                <a:cs typeface="Arial" panose="020B0604020202020204" pitchFamily="34" charset="0"/>
              </a:rPr>
              <a:t>Real Decreto 901/2020</a:t>
            </a:r>
            <a:r>
              <a:rPr lang="es-ES" sz="2000" dirty="0">
                <a:latin typeface="Arial" panose="020B0604020202020204" pitchFamily="34" charset="0"/>
                <a:cs typeface="Arial" panose="020B0604020202020204" pitchFamily="34" charset="0"/>
              </a:rPr>
              <a:t>, de 13 de octubre, por el que se regulan los </a:t>
            </a:r>
            <a:r>
              <a:rPr lang="es-ES" sz="2000" b="1" u="sng" dirty="0">
                <a:latin typeface="Arial" panose="020B0604020202020204" pitchFamily="34" charset="0"/>
                <a:cs typeface="Arial" panose="020B0604020202020204" pitchFamily="34" charset="0"/>
              </a:rPr>
              <a:t>PLANES DE IGUALDAD</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y su registro.</a:t>
            </a:r>
            <a:endParaRPr lang="es-ES" sz="2000" dirty="0"/>
          </a:p>
        </p:txBody>
      </p:sp>
      <p:sp>
        <p:nvSpPr>
          <p:cNvPr id="4" name="CuadroTexto 3">
            <a:extLst>
              <a:ext uri="{FF2B5EF4-FFF2-40B4-BE49-F238E27FC236}">
                <a16:creationId xmlns:a16="http://schemas.microsoft.com/office/drawing/2014/main" id="{42A5EC5A-1A1D-4020-B2B4-3A444425B7EA}"/>
              </a:ext>
            </a:extLst>
          </p:cNvPr>
          <p:cNvSpPr txBox="1"/>
          <p:nvPr/>
        </p:nvSpPr>
        <p:spPr>
          <a:xfrm>
            <a:off x="838200" y="772591"/>
            <a:ext cx="10515600" cy="2846933"/>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r>
              <a:rPr lang="es-ES" sz="1600" b="1" dirty="0">
                <a:latin typeface="Arial" panose="020B0604020202020204" pitchFamily="34" charset="0"/>
                <a:cs typeface="Arial" panose="020B0604020202020204" pitchFamily="34" charset="0"/>
              </a:rPr>
              <a:t>Desde el  7/03/2021 </a:t>
            </a:r>
            <a:r>
              <a:rPr lang="es-ES" sz="1600" dirty="0">
                <a:latin typeface="Arial" panose="020B0604020202020204" pitchFamily="34" charset="0"/>
                <a:cs typeface="Arial" panose="020B0604020202020204" pitchFamily="34" charset="0"/>
              </a:rPr>
              <a:t>existe obligación de implementar un </a:t>
            </a:r>
            <a:r>
              <a:rPr lang="es-ES" sz="1600" dirty="0">
                <a:highlight>
                  <a:srgbClr val="FFFF00"/>
                </a:highlight>
                <a:latin typeface="Arial" panose="020B0604020202020204" pitchFamily="34" charset="0"/>
                <a:cs typeface="Arial" panose="020B0604020202020204" pitchFamily="34" charset="0"/>
              </a:rPr>
              <a:t>Plan de Igualdad </a:t>
            </a:r>
            <a:r>
              <a:rPr lang="es-ES" sz="1600" dirty="0">
                <a:latin typeface="Arial" panose="020B0604020202020204" pitchFamily="34" charset="0"/>
                <a:cs typeface="Arial" panose="020B0604020202020204" pitchFamily="34" charset="0"/>
              </a:rPr>
              <a:t>para las </a:t>
            </a:r>
            <a:r>
              <a:rPr lang="es-ES" sz="1600" b="1" dirty="0">
                <a:latin typeface="Arial" panose="020B0604020202020204" pitchFamily="34" charset="0"/>
                <a:cs typeface="Arial" panose="020B0604020202020204" pitchFamily="34" charset="0"/>
              </a:rPr>
              <a:t>empresas de entre 101 a 150 personas trabajadoras</a:t>
            </a:r>
            <a:r>
              <a:rPr lang="es-ES" sz="1600" dirty="0">
                <a:latin typeface="Arial" panose="020B0604020202020204" pitchFamily="34" charset="0"/>
                <a:cs typeface="Arial" panose="020B0604020202020204" pitchFamily="34" charset="0"/>
              </a:rPr>
              <a:t>, y a </a:t>
            </a:r>
            <a:r>
              <a:rPr lang="es-ES" sz="1600" b="1" dirty="0">
                <a:latin typeface="Arial" panose="020B0604020202020204" pitchFamily="34" charset="0"/>
                <a:cs typeface="Arial" panose="020B0604020202020204" pitchFamily="34" charset="0"/>
              </a:rPr>
              <a:t>partir del 07/03/2022, para aquellas con entre 50 a 100 personas trabajadoras</a:t>
            </a:r>
            <a:r>
              <a:rPr lang="es-ES" sz="1600" dirty="0">
                <a:latin typeface="Arial" panose="020B0604020202020204" pitchFamily="34" charset="0"/>
                <a:cs typeface="Arial" panose="020B0604020202020204" pitchFamily="34" charset="0"/>
              </a:rPr>
              <a:t>.</a:t>
            </a:r>
          </a:p>
          <a:p>
            <a:pPr marL="285750" indent="-285750" algn="just">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Tanto las empresas que ya cuentan con un plan de igualdad como aquellas que están obligadas a tenerlo por primera vez deberán adaptar sus planes a este Real Decreto 901/2020.</a:t>
            </a:r>
          </a:p>
          <a:p>
            <a:pPr marL="285750" indent="-285750" algn="just">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La vigencia del plan de igualdad no podrá ser superior a 4 años.</a:t>
            </a:r>
          </a:p>
          <a:p>
            <a:pPr marL="285750" indent="-285750" algn="just">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Los planes de igualdad serán objeto de inscripción obligatoria en registro público, cualquiera que sea su origen o naturaleza, obligatoria o voluntaria, y hayan sido o no adoptados por acuerdo entre las partes.</a:t>
            </a:r>
          </a:p>
          <a:p>
            <a:pPr marL="285750" indent="-285750" algn="just">
              <a:buFont typeface="Wingdings" panose="05000000000000000000" pitchFamily="2" charset="2"/>
              <a:buChar char="§"/>
            </a:pPr>
            <a:endParaRPr lang="es-ES" sz="16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49945E8-783F-48D1-B33B-294A97369E13}"/>
              </a:ext>
            </a:extLst>
          </p:cNvPr>
          <p:cNvSpPr txBox="1"/>
          <p:nvPr/>
        </p:nvSpPr>
        <p:spPr>
          <a:xfrm>
            <a:off x="873097" y="3647847"/>
            <a:ext cx="10515599" cy="707886"/>
          </a:xfrm>
          <a:prstGeom prst="rect">
            <a:avLst/>
          </a:prstGeom>
          <a:solidFill>
            <a:schemeClr val="accent1">
              <a:lumMod val="20000"/>
              <a:lumOff val="80000"/>
            </a:schemeClr>
          </a:solidFill>
        </p:spPr>
        <p:txBody>
          <a:bodyPr wrap="square">
            <a:spAutoFit/>
          </a:bodyPr>
          <a:lstStyle/>
          <a:p>
            <a:pPr algn="just"/>
            <a:r>
              <a:rPr lang="es-ES" sz="2000" b="1" dirty="0">
                <a:latin typeface="Arial" panose="020B0604020202020204" pitchFamily="34" charset="0"/>
                <a:cs typeface="Arial" panose="020B0604020202020204" pitchFamily="34" charset="0"/>
              </a:rPr>
              <a:t>Real Decreto 902/2020</a:t>
            </a:r>
            <a:r>
              <a:rPr lang="es-ES" sz="2000" dirty="0">
                <a:latin typeface="Arial" panose="020B0604020202020204" pitchFamily="34" charset="0"/>
                <a:cs typeface="Arial" panose="020B0604020202020204" pitchFamily="34" charset="0"/>
              </a:rPr>
              <a:t>, de 13 de octubre, de </a:t>
            </a:r>
            <a:r>
              <a:rPr lang="es-ES" sz="2000" b="1" u="sng" dirty="0">
                <a:latin typeface="Arial" panose="020B0604020202020204" pitchFamily="34" charset="0"/>
                <a:cs typeface="Arial" panose="020B0604020202020204" pitchFamily="34" charset="0"/>
              </a:rPr>
              <a:t>IGUALDAD RETRIBUTIVA </a:t>
            </a:r>
            <a:r>
              <a:rPr lang="es-ES" sz="2000" dirty="0">
                <a:latin typeface="Arial" panose="020B0604020202020204" pitchFamily="34" charset="0"/>
                <a:cs typeface="Arial" panose="020B0604020202020204" pitchFamily="34" charset="0"/>
              </a:rPr>
              <a:t>entre mujeres y hombres.</a:t>
            </a:r>
          </a:p>
        </p:txBody>
      </p:sp>
      <p:sp>
        <p:nvSpPr>
          <p:cNvPr id="9" name="CuadroTexto 8">
            <a:extLst>
              <a:ext uri="{FF2B5EF4-FFF2-40B4-BE49-F238E27FC236}">
                <a16:creationId xmlns:a16="http://schemas.microsoft.com/office/drawing/2014/main" id="{2B36DC60-452D-483D-9015-4F56A8387869}"/>
              </a:ext>
            </a:extLst>
          </p:cNvPr>
          <p:cNvSpPr txBox="1"/>
          <p:nvPr/>
        </p:nvSpPr>
        <p:spPr>
          <a:xfrm>
            <a:off x="803304" y="4512824"/>
            <a:ext cx="10515600" cy="2123658"/>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r>
              <a:rPr lang="es-ES" sz="1600" b="1" dirty="0">
                <a:highlight>
                  <a:srgbClr val="FFFF00"/>
                </a:highlight>
                <a:latin typeface="Arial" panose="020B0604020202020204" pitchFamily="34" charset="0"/>
                <a:cs typeface="Arial" panose="020B0604020202020204" pitchFamily="34" charset="0"/>
              </a:rPr>
              <a:t>Todas las empresas</a:t>
            </a:r>
            <a:r>
              <a:rPr lang="es-ES" sz="1600" dirty="0">
                <a:latin typeface="Arial" panose="020B0604020202020204" pitchFamily="34" charset="0"/>
                <a:cs typeface="Arial" panose="020B0604020202020204" pitchFamily="34" charset="0"/>
              </a:rPr>
              <a:t>, con independencia del número de personas trabajadoras, han de tener un registro retributivo de su plantilla, que contenga, desgranado por sexo, los valores medios de salarios, complementos salariales y percepciones extrasalariales.</a:t>
            </a:r>
          </a:p>
          <a:p>
            <a:pPr marL="285750" indent="-285750" algn="just">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La obligación de tener este registro retributivo es </a:t>
            </a:r>
            <a:r>
              <a:rPr lang="es-ES" sz="1600" b="1" dirty="0">
                <a:latin typeface="Arial" panose="020B0604020202020204" pitchFamily="34" charset="0"/>
                <a:cs typeface="Arial" panose="020B0604020202020204" pitchFamily="34" charset="0"/>
              </a:rPr>
              <a:t>exigible desde el 14 de abril de 2021. </a:t>
            </a:r>
          </a:p>
          <a:p>
            <a:pPr marL="285750" indent="-285750" algn="just">
              <a:spcBef>
                <a:spcPts val="600"/>
              </a:spcBef>
              <a:spcAft>
                <a:spcPts val="6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Las empresas que tienen a su vez obligación de tener un </a:t>
            </a:r>
            <a:r>
              <a:rPr lang="es-ES" sz="1600" b="1" dirty="0">
                <a:latin typeface="Arial" panose="020B0604020202020204" pitchFamily="34" charset="0"/>
                <a:cs typeface="Arial" panose="020B0604020202020204" pitchFamily="34" charset="0"/>
              </a:rPr>
              <a:t>Plan de igualdad </a:t>
            </a:r>
            <a:r>
              <a:rPr lang="es-ES" sz="1600" dirty="0">
                <a:latin typeface="Arial" panose="020B0604020202020204" pitchFamily="34" charset="0"/>
                <a:cs typeface="Arial" panose="020B0604020202020204" pitchFamily="34" charset="0"/>
              </a:rPr>
              <a:t>deberán realizar a su vez una </a:t>
            </a:r>
            <a:r>
              <a:rPr lang="es-ES" sz="1600" b="1" dirty="0">
                <a:latin typeface="Arial" panose="020B0604020202020204" pitchFamily="34" charset="0"/>
                <a:cs typeface="Arial" panose="020B0604020202020204" pitchFamily="34" charset="0"/>
              </a:rPr>
              <a:t>auditoría retributiva</a:t>
            </a:r>
            <a:r>
              <a:rPr lang="es-ES" sz="1600" dirty="0">
                <a:latin typeface="Arial" panose="020B0604020202020204" pitchFamily="34" charset="0"/>
                <a:cs typeface="Arial" panose="020B0604020202020204" pitchFamily="34" charset="0"/>
              </a:rPr>
              <a:t>, que tendrá la vigencia del </a:t>
            </a:r>
            <a:r>
              <a:rPr lang="es-ES" sz="1600" dirty="0">
                <a:highlight>
                  <a:srgbClr val="FFFF00"/>
                </a:highlight>
                <a:latin typeface="Arial" panose="020B0604020202020204" pitchFamily="34" charset="0"/>
                <a:cs typeface="Arial" panose="020B0604020202020204" pitchFamily="34" charset="0"/>
              </a:rPr>
              <a:t>plan de igualdad </a:t>
            </a:r>
            <a:r>
              <a:rPr lang="es-ES" sz="1600" dirty="0">
                <a:latin typeface="Arial" panose="020B0604020202020204" pitchFamily="34" charset="0"/>
                <a:cs typeface="Arial" panose="020B0604020202020204" pitchFamily="34" charset="0"/>
              </a:rPr>
              <a:t>del que forma parte, salvo que se determine otra inferior en el mismo.</a:t>
            </a:r>
          </a:p>
        </p:txBody>
      </p:sp>
      <p:sp>
        <p:nvSpPr>
          <p:cNvPr id="15" name="Marcador de número de diapositiva 14">
            <a:extLst>
              <a:ext uri="{FF2B5EF4-FFF2-40B4-BE49-F238E27FC236}">
                <a16:creationId xmlns:a16="http://schemas.microsoft.com/office/drawing/2014/main" id="{8DC920C8-D723-49C5-AE6A-0DCB0B0E1AA6}"/>
              </a:ext>
            </a:extLst>
          </p:cNvPr>
          <p:cNvSpPr>
            <a:spLocks noGrp="1"/>
          </p:cNvSpPr>
          <p:nvPr>
            <p:ph type="sldNum" sz="quarter" idx="12"/>
          </p:nvPr>
        </p:nvSpPr>
        <p:spPr/>
        <p:txBody>
          <a:bodyPr/>
          <a:lstStyle/>
          <a:p>
            <a:fld id="{C084E27E-DF10-47A5-A20A-B84DE997FB4A}" type="slidenum">
              <a:rPr lang="ca-ES" smtClean="0"/>
              <a:t>20</a:t>
            </a:fld>
            <a:endParaRPr lang="ca-ES"/>
          </a:p>
        </p:txBody>
      </p:sp>
    </p:spTree>
    <p:extLst>
      <p:ext uri="{BB962C8B-B14F-4D97-AF65-F5344CB8AC3E}">
        <p14:creationId xmlns:p14="http://schemas.microsoft.com/office/powerpoint/2010/main" val="406527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D79EE-EF67-4CDD-BA6C-6BB77AC2580A}"/>
              </a:ext>
            </a:extLst>
          </p:cNvPr>
          <p:cNvSpPr>
            <a:spLocks noGrp="1"/>
          </p:cNvSpPr>
          <p:nvPr>
            <p:ph type="title"/>
          </p:nvPr>
        </p:nvSpPr>
        <p:spPr>
          <a:xfrm>
            <a:off x="838200" y="393304"/>
            <a:ext cx="10515600" cy="657194"/>
          </a:xfrm>
          <a:solidFill>
            <a:schemeClr val="accent1">
              <a:lumMod val="20000"/>
              <a:lumOff val="80000"/>
            </a:schemeClr>
          </a:solidFill>
        </p:spPr>
        <p:txBody>
          <a:bodyPr vert="horz" lIns="91440" tIns="45720" rIns="91440" bIns="45720" rtlCol="0" anchor="ctr">
            <a:noAutofit/>
          </a:bodyPr>
          <a:lstStyle/>
          <a:p>
            <a:pPr algn="just"/>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Real Decreto-ley 28/2020, de 22 de septiembre, de </a:t>
            </a:r>
            <a:r>
              <a:rPr lang="es-ES" sz="2000" b="1" u="sng" dirty="0">
                <a:latin typeface="Arial" panose="020B0604020202020204" pitchFamily="34" charset="0"/>
                <a:cs typeface="Arial" panose="020B0604020202020204" pitchFamily="34" charset="0"/>
              </a:rPr>
              <a:t>TRABAJO A DISTANCIA</a:t>
            </a:r>
            <a:br>
              <a:rPr lang="es-ES" sz="2000" b="1" dirty="0">
                <a:latin typeface="Arial" panose="020B0604020202020204" pitchFamily="34" charset="0"/>
                <a:cs typeface="Arial" panose="020B0604020202020204" pitchFamily="34" charset="0"/>
              </a:rPr>
            </a:br>
            <a:endParaRPr lang="es-ES"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1B4FB577-C8CD-4057-8104-8FBA0D328CF2}"/>
              </a:ext>
            </a:extLst>
          </p:cNvPr>
          <p:cNvSpPr>
            <a:spLocks noGrp="1"/>
          </p:cNvSpPr>
          <p:nvPr>
            <p:ph idx="1"/>
          </p:nvPr>
        </p:nvSpPr>
        <p:spPr>
          <a:xfrm>
            <a:off x="838200" y="471666"/>
            <a:ext cx="10439401" cy="2957334"/>
          </a:xfrm>
        </p:spPr>
        <p:txBody>
          <a:bodyPr>
            <a:normAutofit/>
          </a:bodyPr>
          <a:lstStyle/>
          <a:p>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Esta nueva regulación se aplicará a los trabajadores por cuenta ajena que </a:t>
            </a:r>
            <a:r>
              <a:rPr lang="es-ES" sz="1600" b="1" dirty="0">
                <a:latin typeface="Arial" panose="020B0604020202020204" pitchFamily="34" charset="0"/>
                <a:cs typeface="Arial" panose="020B0604020202020204" pitchFamily="34" charset="0"/>
              </a:rPr>
              <a:t>trabajen a distancia con carácter regular </a:t>
            </a:r>
            <a:r>
              <a:rPr lang="es-ES" sz="1600" dirty="0">
                <a:latin typeface="Arial" panose="020B0604020202020204" pitchFamily="34" charset="0"/>
                <a:cs typeface="Arial" panose="020B0604020202020204" pitchFamily="34" charset="0"/>
              </a:rPr>
              <a:t>(se entenderá como regular aquel que se preste, en un periodo de referencia de </a:t>
            </a:r>
            <a:r>
              <a:rPr lang="es-ES" sz="1600" b="1" dirty="0">
                <a:highlight>
                  <a:srgbClr val="FFFF00"/>
                </a:highlight>
                <a:latin typeface="Arial" panose="020B0604020202020204" pitchFamily="34" charset="0"/>
                <a:cs typeface="Arial" panose="020B0604020202020204" pitchFamily="34" charset="0"/>
              </a:rPr>
              <a:t>tres meses, un mínimo del treinta por ciento de la jornada,</a:t>
            </a:r>
            <a:r>
              <a:rPr lang="es-ES" sz="1600" dirty="0">
                <a:latin typeface="Arial" panose="020B0604020202020204" pitchFamily="34" charset="0"/>
                <a:cs typeface="Arial" panose="020B0604020202020204" pitchFamily="34" charset="0"/>
              </a:rPr>
              <a:t> o el porcentaje proporcional equivalente en función de la duración del contrato de trabajo).</a:t>
            </a:r>
          </a:p>
          <a:p>
            <a:pPr algn="l"/>
            <a:r>
              <a:rPr lang="es-ES" sz="1600" b="0" i="0" u="none" strike="noStrike" baseline="0" dirty="0">
                <a:latin typeface="Arial" panose="020B0604020202020204" pitchFamily="34" charset="0"/>
                <a:cs typeface="Arial" panose="020B0604020202020204" pitchFamily="34" charset="0"/>
              </a:rPr>
              <a:t>El trabajo a distancia será voluntario para la persona trabajadora y para la empleadora y requerirá la firma del acuerdo de trabajo a distancia, que podrá formar parte del contrato inicial o realizarse en un momento posterior.</a:t>
            </a:r>
            <a:endParaRPr lang="es-ES" sz="1600" dirty="0">
              <a:latin typeface="Arial" panose="020B0604020202020204" pitchFamily="34" charset="0"/>
              <a:cs typeface="Arial" panose="020B0604020202020204" pitchFamily="34" charset="0"/>
            </a:endParaRPr>
          </a:p>
          <a:p>
            <a:pPr marL="0" indent="0">
              <a:buNone/>
            </a:pPr>
            <a:endParaRPr lang="es-ES" sz="1600" dirty="0">
              <a:latin typeface="Arial" panose="020B0604020202020204" pitchFamily="34" charset="0"/>
              <a:cs typeface="Arial" panose="020B0604020202020204" pitchFamily="34" charset="0"/>
            </a:endParaRPr>
          </a:p>
        </p:txBody>
      </p:sp>
      <p:sp>
        <p:nvSpPr>
          <p:cNvPr id="4" name="Marcador de contenido 2">
            <a:extLst>
              <a:ext uri="{FF2B5EF4-FFF2-40B4-BE49-F238E27FC236}">
                <a16:creationId xmlns:a16="http://schemas.microsoft.com/office/drawing/2014/main" id="{56DD89F4-6C43-4E14-BBD1-FB7AFC11A9A7}"/>
              </a:ext>
            </a:extLst>
          </p:cNvPr>
          <p:cNvSpPr txBox="1">
            <a:spLocks/>
          </p:cNvSpPr>
          <p:nvPr/>
        </p:nvSpPr>
        <p:spPr>
          <a:xfrm>
            <a:off x="836419" y="3119072"/>
            <a:ext cx="10285381" cy="1535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600" dirty="0">
                <a:latin typeface="Arial" panose="020B0604020202020204" pitchFamily="34" charset="0"/>
                <a:cs typeface="Arial" panose="020B0604020202020204" pitchFamily="34" charset="0"/>
              </a:rPr>
              <a:t>En la publicación de esta norma se modifica el artículo 40 del texto refundido de la Ley sobre Infracciones y Sanciones en el Orden Social (LISOS) con una</a:t>
            </a:r>
            <a:r>
              <a:rPr lang="es-ES" sz="1600" b="1" dirty="0">
                <a:latin typeface="Arial" panose="020B0604020202020204" pitchFamily="34" charset="0"/>
                <a:cs typeface="Arial" panose="020B0604020202020204" pitchFamily="34" charset="0"/>
              </a:rPr>
              <a:t> revisión al alza (20%) de las cuantías de las sanciones laborales a partir del 1 de octubre de 2021.</a:t>
            </a:r>
          </a:p>
          <a:p>
            <a:pPr algn="just"/>
            <a:r>
              <a:rPr lang="es-ES" sz="1600" dirty="0">
                <a:latin typeface="Arial" panose="020B0604020202020204" pitchFamily="34" charset="0"/>
                <a:cs typeface="Arial" panose="020B0604020202020204" pitchFamily="34" charset="0"/>
              </a:rPr>
              <a:t>Como se trata de una norma sancionadora, las infracciones cometidas con anterioridad a esta fecha se sancionan conforme a las cuantías previstas en el momento de su comisión.</a:t>
            </a:r>
          </a:p>
        </p:txBody>
      </p:sp>
      <p:sp>
        <p:nvSpPr>
          <p:cNvPr id="5" name="Título 1">
            <a:extLst>
              <a:ext uri="{FF2B5EF4-FFF2-40B4-BE49-F238E27FC236}">
                <a16:creationId xmlns:a16="http://schemas.microsoft.com/office/drawing/2014/main" id="{5A25A551-5484-4EB3-8FE8-51F79020424E}"/>
              </a:ext>
            </a:extLst>
          </p:cNvPr>
          <p:cNvSpPr txBox="1">
            <a:spLocks/>
          </p:cNvSpPr>
          <p:nvPr/>
        </p:nvSpPr>
        <p:spPr>
          <a:xfrm>
            <a:off x="836419" y="5005618"/>
            <a:ext cx="10515600" cy="657194"/>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r>
              <a:rPr lang="es-ES" sz="2000" b="1" dirty="0">
                <a:latin typeface="Arial" panose="020B0604020202020204" pitchFamily="34" charset="0"/>
                <a:cs typeface="Arial" panose="020B0604020202020204" pitchFamily="34" charset="0"/>
              </a:rPr>
            </a:br>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Real Decreto 817/2021, de 28 de septiembre, por el que se fija el </a:t>
            </a:r>
            <a:r>
              <a:rPr lang="es-ES" sz="2000" b="1" u="sng" dirty="0">
                <a:latin typeface="Arial" panose="020B0604020202020204" pitchFamily="34" charset="0"/>
                <a:cs typeface="Arial" panose="020B0604020202020204" pitchFamily="34" charset="0"/>
              </a:rPr>
              <a:t>SALARIO MÍNIMO INTERPROFESIONAL PARA 2021.</a:t>
            </a:r>
          </a:p>
          <a:p>
            <a:pPr algn="just"/>
            <a:br>
              <a:rPr lang="es-ES" sz="2000" b="1" u="sng" dirty="0">
                <a:latin typeface="Arial" panose="020B0604020202020204" pitchFamily="34" charset="0"/>
                <a:cs typeface="Arial" panose="020B0604020202020204" pitchFamily="34" charset="0"/>
              </a:rPr>
            </a:br>
            <a:endParaRPr lang="es-ES" sz="2000" b="1" u="sng"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3E83D68-D9C1-4C3D-9B2A-8F2F9AB0A85E}"/>
              </a:ext>
            </a:extLst>
          </p:cNvPr>
          <p:cNvSpPr txBox="1"/>
          <p:nvPr/>
        </p:nvSpPr>
        <p:spPr>
          <a:xfrm>
            <a:off x="800100" y="5551322"/>
            <a:ext cx="10515600" cy="984885"/>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endParaRPr lang="es-E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es-ES" sz="1600" dirty="0">
                <a:latin typeface="Arial" panose="020B0604020202020204" pitchFamily="34" charset="0"/>
                <a:cs typeface="Arial" panose="020B0604020202020204" pitchFamily="34" charset="0"/>
              </a:rPr>
              <a:t>El Salario Mínimo Interprofesional (SMI)se fija en 965€ tras una subida de 15€ y se aplicará con efecto retroactivo desde 1 de septiembre de 2021</a:t>
            </a:r>
          </a:p>
        </p:txBody>
      </p:sp>
      <p:sp>
        <p:nvSpPr>
          <p:cNvPr id="12" name="Marcador de número de diapositiva 11">
            <a:extLst>
              <a:ext uri="{FF2B5EF4-FFF2-40B4-BE49-F238E27FC236}">
                <a16:creationId xmlns:a16="http://schemas.microsoft.com/office/drawing/2014/main" id="{13F6AB25-98C7-4A8D-91CF-3D83A44CD0E6}"/>
              </a:ext>
            </a:extLst>
          </p:cNvPr>
          <p:cNvSpPr>
            <a:spLocks noGrp="1"/>
          </p:cNvSpPr>
          <p:nvPr>
            <p:ph type="sldNum" sz="quarter" idx="12"/>
          </p:nvPr>
        </p:nvSpPr>
        <p:spPr/>
        <p:txBody>
          <a:bodyPr/>
          <a:lstStyle/>
          <a:p>
            <a:fld id="{C084E27E-DF10-47A5-A20A-B84DE997FB4A}" type="slidenum">
              <a:rPr lang="ca-ES" smtClean="0"/>
              <a:t>21</a:t>
            </a:fld>
            <a:endParaRPr lang="ca-ES"/>
          </a:p>
        </p:txBody>
      </p:sp>
    </p:spTree>
    <p:extLst>
      <p:ext uri="{BB962C8B-B14F-4D97-AF65-F5344CB8AC3E}">
        <p14:creationId xmlns:p14="http://schemas.microsoft.com/office/powerpoint/2010/main" val="418847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7594" y="202417"/>
            <a:ext cx="10515600" cy="554348"/>
          </a:xfrm>
        </p:spPr>
        <p:txBody>
          <a:bodyPr>
            <a:normAutofit fontScale="90000"/>
          </a:bodyPr>
          <a:lstStyle/>
          <a:p>
            <a:br>
              <a:rPr lang="ca-ES" sz="3100" b="1" dirty="0">
                <a:latin typeface="Arial" panose="020B0604020202020204" pitchFamily="34" charset="0"/>
                <a:cs typeface="Arial" panose="020B0604020202020204" pitchFamily="34" charset="0"/>
              </a:rPr>
            </a:br>
            <a:r>
              <a:rPr lang="ca-ES" sz="3100" b="1" dirty="0" err="1">
                <a:latin typeface="Arial" panose="020B0604020202020204" pitchFamily="34" charset="0"/>
                <a:cs typeface="Arial" panose="020B0604020202020204" pitchFamily="34" charset="0"/>
              </a:rPr>
              <a:t>Cambios</a:t>
            </a:r>
            <a:r>
              <a:rPr lang="ca-ES" sz="3100" b="1" dirty="0">
                <a:latin typeface="Arial" panose="020B0604020202020204" pitchFamily="34" charset="0"/>
                <a:cs typeface="Arial" panose="020B0604020202020204" pitchFamily="34" charset="0"/>
              </a:rPr>
              <a:t> en </a:t>
            </a:r>
            <a:r>
              <a:rPr lang="ca-ES" sz="3100" b="1" dirty="0" err="1">
                <a:latin typeface="Arial" panose="020B0604020202020204" pitchFamily="34" charset="0"/>
                <a:cs typeface="Arial" panose="020B0604020202020204" pitchFamily="34" charset="0"/>
              </a:rPr>
              <a:t>materia</a:t>
            </a:r>
            <a:r>
              <a:rPr lang="ca-ES" sz="3100" b="1" dirty="0">
                <a:latin typeface="Arial" panose="020B0604020202020204" pitchFamily="34" charset="0"/>
                <a:cs typeface="Arial" panose="020B0604020202020204" pitchFamily="34" charset="0"/>
              </a:rPr>
              <a:t> laboral y de </a:t>
            </a:r>
            <a:r>
              <a:rPr lang="ca-ES" sz="3100" b="1" dirty="0" err="1">
                <a:latin typeface="Arial" panose="020B0604020202020204" pitchFamily="34" charset="0"/>
                <a:cs typeface="Arial" panose="020B0604020202020204" pitchFamily="34" charset="0"/>
              </a:rPr>
              <a:t>seguridad</a:t>
            </a:r>
            <a:r>
              <a:rPr lang="ca-ES" sz="3100" b="1" dirty="0">
                <a:latin typeface="Arial" panose="020B0604020202020204" pitchFamily="34" charset="0"/>
                <a:cs typeface="Arial" panose="020B0604020202020204" pitchFamily="34" charset="0"/>
              </a:rPr>
              <a:t> social</a:t>
            </a:r>
            <a:br>
              <a:rPr lang="ca-ES" sz="2400" b="1" dirty="0">
                <a:latin typeface="Arial" panose="020B0604020202020204" pitchFamily="34" charset="0"/>
                <a:cs typeface="Arial" panose="020B0604020202020204" pitchFamily="34" charset="0"/>
              </a:rPr>
            </a:br>
            <a:endParaRPr lang="ca-ES" sz="2400" b="1" dirty="0">
              <a:latin typeface="Arial" panose="020B0604020202020204" pitchFamily="34" charset="0"/>
              <a:cs typeface="Arial" panose="020B0604020202020204" pitchFamily="34" charset="0"/>
            </a:endParaRPr>
          </a:p>
        </p:txBody>
      </p:sp>
      <p:sp>
        <p:nvSpPr>
          <p:cNvPr id="7" name="Marcador de número de diapositiva 6">
            <a:extLst>
              <a:ext uri="{FF2B5EF4-FFF2-40B4-BE49-F238E27FC236}">
                <a16:creationId xmlns:a16="http://schemas.microsoft.com/office/drawing/2014/main" id="{7827DD75-00A6-4F8B-9373-A2A63567A2E3}"/>
              </a:ext>
            </a:extLst>
          </p:cNvPr>
          <p:cNvSpPr>
            <a:spLocks noGrp="1"/>
          </p:cNvSpPr>
          <p:nvPr>
            <p:ph type="sldNum" sz="quarter" idx="12"/>
          </p:nvPr>
        </p:nvSpPr>
        <p:spPr/>
        <p:txBody>
          <a:bodyPr/>
          <a:lstStyle/>
          <a:p>
            <a:fld id="{C084E27E-DF10-47A5-A20A-B84DE997FB4A}" type="slidenum">
              <a:rPr lang="ca-ES" smtClean="0"/>
              <a:t>22</a:t>
            </a:fld>
            <a:endParaRPr lang="ca-ES"/>
          </a:p>
        </p:txBody>
      </p:sp>
      <p:pic>
        <p:nvPicPr>
          <p:cNvPr id="3" name="Imagen 2">
            <a:extLst>
              <a:ext uri="{FF2B5EF4-FFF2-40B4-BE49-F238E27FC236}">
                <a16:creationId xmlns:a16="http://schemas.microsoft.com/office/drawing/2014/main" id="{799A3EEB-F0CE-41AB-9AC8-C0DF36C3C00E}"/>
              </a:ext>
            </a:extLst>
          </p:cNvPr>
          <p:cNvPicPr>
            <a:picLocks noChangeAspect="1"/>
          </p:cNvPicPr>
          <p:nvPr/>
        </p:nvPicPr>
        <p:blipFill>
          <a:blip r:embed="rId2"/>
          <a:stretch>
            <a:fillRect/>
          </a:stretch>
        </p:blipFill>
        <p:spPr>
          <a:xfrm>
            <a:off x="900931" y="931683"/>
            <a:ext cx="10668925" cy="926672"/>
          </a:xfrm>
          <a:prstGeom prst="rect">
            <a:avLst/>
          </a:prstGeom>
        </p:spPr>
      </p:pic>
      <p:sp>
        <p:nvSpPr>
          <p:cNvPr id="13" name="Marcador de contenido 2">
            <a:extLst>
              <a:ext uri="{FF2B5EF4-FFF2-40B4-BE49-F238E27FC236}">
                <a16:creationId xmlns:a16="http://schemas.microsoft.com/office/drawing/2014/main" id="{57ECB747-C42F-4743-A147-A352033FFF82}"/>
              </a:ext>
            </a:extLst>
          </p:cNvPr>
          <p:cNvSpPr>
            <a:spLocks noGrp="1"/>
          </p:cNvSpPr>
          <p:nvPr>
            <p:ph idx="1"/>
          </p:nvPr>
        </p:nvSpPr>
        <p:spPr>
          <a:xfrm>
            <a:off x="900931" y="1858355"/>
            <a:ext cx="10515600" cy="1647418"/>
          </a:xfrm>
        </p:spPr>
        <p:txBody>
          <a:bodyPr>
            <a:normAutofit/>
          </a:bodyPr>
          <a:lstStyle/>
          <a:p>
            <a:pPr algn="just"/>
            <a:r>
              <a:rPr lang="es-ES" sz="1400" b="1" dirty="0">
                <a:latin typeface="Arial" panose="020B0604020202020204" pitchFamily="34" charset="0"/>
                <a:cs typeface="Arial" panose="020B0604020202020204" pitchFamily="34" charset="0"/>
              </a:rPr>
              <a:t>Los artistas en espectáculos públicos podrán continuar incluidos en el Régimen General de la Seguridad Social durante sus períodos de inactividad de forma voluntaria</a:t>
            </a:r>
            <a:r>
              <a:rPr lang="es-ES" sz="1400" dirty="0">
                <a:latin typeface="Arial" panose="020B0604020202020204" pitchFamily="34" charset="0"/>
                <a:cs typeface="Arial" panose="020B0604020202020204" pitchFamily="34" charset="0"/>
              </a:rPr>
              <a:t>, siempre y cuando acrediten, al menos, veinte días en alta con prestación real de servicios en dicha actividad en los doce meses naturales anteriores a aquel en que soliciten la inclusión a la Tesorería General de la Seguridad Social, debiendo superar las retribuciones percibidas por esos días la cuantía de dos veces el salario mínimo interprofesional en cómputo mensual. Dicha inclusión deberá solicitarse en cualquier momento y, de reconocerse, tendrá efectos desde el día primero del mes siguiente a la fecha de la solicitud. </a:t>
            </a:r>
          </a:p>
        </p:txBody>
      </p:sp>
      <p:sp>
        <p:nvSpPr>
          <p:cNvPr id="14" name="Título 1">
            <a:extLst>
              <a:ext uri="{FF2B5EF4-FFF2-40B4-BE49-F238E27FC236}">
                <a16:creationId xmlns:a16="http://schemas.microsoft.com/office/drawing/2014/main" id="{7B33ADCF-FB8F-44C8-8DD6-A62BEEEE7234}"/>
              </a:ext>
            </a:extLst>
          </p:cNvPr>
          <p:cNvSpPr txBox="1">
            <a:spLocks/>
          </p:cNvSpPr>
          <p:nvPr/>
        </p:nvSpPr>
        <p:spPr>
          <a:xfrm>
            <a:off x="977593" y="3144005"/>
            <a:ext cx="10515600" cy="92667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800" b="1" dirty="0">
                <a:latin typeface="Arial" panose="020B0604020202020204" pitchFamily="34" charset="0"/>
                <a:cs typeface="Arial" panose="020B0604020202020204" pitchFamily="34" charset="0"/>
              </a:rPr>
              <a:t>Reducción del IRPF en los rendimientos del capital mobiliario derivados de la propiedad intelectual (capítulo I, del Título I). Modifica la Ley 35/2006</a:t>
            </a:r>
          </a:p>
        </p:txBody>
      </p:sp>
      <p:sp>
        <p:nvSpPr>
          <p:cNvPr id="15" name="CuadroTexto 14">
            <a:extLst>
              <a:ext uri="{FF2B5EF4-FFF2-40B4-BE49-F238E27FC236}">
                <a16:creationId xmlns:a16="http://schemas.microsoft.com/office/drawing/2014/main" id="{C9BA5765-6110-4D84-80C9-B587571B2D6B}"/>
              </a:ext>
            </a:extLst>
          </p:cNvPr>
          <p:cNvSpPr txBox="1"/>
          <p:nvPr/>
        </p:nvSpPr>
        <p:spPr>
          <a:xfrm>
            <a:off x="977593" y="4283986"/>
            <a:ext cx="10376207" cy="1384995"/>
          </a:xfrm>
          <a:prstGeom prst="rect">
            <a:avLst/>
          </a:prstGeom>
          <a:noFill/>
        </p:spPr>
        <p:txBody>
          <a:bodyPr wrap="square">
            <a:spAutoFit/>
          </a:bodyPr>
          <a:lstStyle/>
          <a:p>
            <a:pPr algn="just"/>
            <a:r>
              <a:rPr lang="es-ES" sz="1400" dirty="0">
                <a:latin typeface="Arial" panose="020B0604020202020204" pitchFamily="34" charset="0"/>
                <a:cs typeface="Arial" panose="020B0604020202020204" pitchFamily="34" charset="0"/>
              </a:rPr>
              <a:t>Se modifica el apartado 4 del artículo 101 de la Ley 35/2006, de 28 de noviembre, del </a:t>
            </a:r>
            <a:r>
              <a:rPr lang="es-ES" sz="1400" b="1" dirty="0">
                <a:latin typeface="Arial" panose="020B0604020202020204" pitchFamily="34" charset="0"/>
                <a:cs typeface="Arial" panose="020B0604020202020204" pitchFamily="34" charset="0"/>
              </a:rPr>
              <a:t>Impuesto sobre la Renta de las Personas Físicas</a:t>
            </a:r>
            <a:r>
              <a:rPr lang="es-ES" sz="1400" dirty="0">
                <a:latin typeface="Arial" panose="020B0604020202020204" pitchFamily="34" charset="0"/>
                <a:cs typeface="Arial" panose="020B0604020202020204" pitchFamily="34" charset="0"/>
              </a:rPr>
              <a:t> y de modificación parcial de las leyes de los Impuestos sobre Sociedades, sobre la Renta de no Residentes y sobre el Patrimonio, </a:t>
            </a:r>
            <a:r>
              <a:rPr lang="es-ES" sz="1400" b="1" dirty="0">
                <a:latin typeface="Arial" panose="020B0604020202020204" pitchFamily="34" charset="0"/>
                <a:cs typeface="Arial" panose="020B0604020202020204" pitchFamily="34" charset="0"/>
              </a:rPr>
              <a:t>que queda redactado de la siguiente forma:</a:t>
            </a:r>
          </a:p>
          <a:p>
            <a:pPr algn="just"/>
            <a:r>
              <a:rPr lang="es-ES" sz="1400" dirty="0">
                <a:latin typeface="Arial" panose="020B0604020202020204" pitchFamily="34" charset="0"/>
                <a:cs typeface="Arial" panose="020B0604020202020204" pitchFamily="34" charset="0"/>
              </a:rPr>
              <a:t>«4. El porcentaje de retención e ingreso a cuenta sobre los rendimientos del capital mobiliario será del 19 por ciento. Dicho </a:t>
            </a:r>
            <a:r>
              <a:rPr lang="es-ES" sz="1400" b="1" dirty="0">
                <a:latin typeface="Arial" panose="020B0604020202020204" pitchFamily="34" charset="0"/>
                <a:cs typeface="Arial" panose="020B0604020202020204" pitchFamily="34" charset="0"/>
              </a:rPr>
              <a:t>porcentaje será el 15 por ciento para los rendimientos del capital mobiliario procedentes de la propiedad intelectual cuando el contribuyente no sea el autor.</a:t>
            </a:r>
          </a:p>
        </p:txBody>
      </p:sp>
    </p:spTree>
    <p:extLst>
      <p:ext uri="{BB962C8B-B14F-4D97-AF65-F5344CB8AC3E}">
        <p14:creationId xmlns:p14="http://schemas.microsoft.com/office/powerpoint/2010/main" val="21090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C0F02F4-2B5A-45C2-819D-C97B985638E2}"/>
              </a:ext>
            </a:extLst>
          </p:cNvPr>
          <p:cNvSpPr>
            <a:spLocks noGrp="1"/>
          </p:cNvSpPr>
          <p:nvPr>
            <p:ph type="sldNum" sz="quarter" idx="12"/>
          </p:nvPr>
        </p:nvSpPr>
        <p:spPr/>
        <p:txBody>
          <a:bodyPr/>
          <a:lstStyle/>
          <a:p>
            <a:fld id="{C084E27E-DF10-47A5-A20A-B84DE997FB4A}" type="slidenum">
              <a:rPr lang="ca-ES" smtClean="0"/>
              <a:t>23</a:t>
            </a:fld>
            <a:endParaRPr lang="ca-ES"/>
          </a:p>
        </p:txBody>
      </p:sp>
      <p:sp>
        <p:nvSpPr>
          <p:cNvPr id="10" name="Título 1">
            <a:extLst>
              <a:ext uri="{FF2B5EF4-FFF2-40B4-BE49-F238E27FC236}">
                <a16:creationId xmlns:a16="http://schemas.microsoft.com/office/drawing/2014/main" id="{81897AD3-2272-4B53-A78B-971AFA800240}"/>
              </a:ext>
            </a:extLst>
          </p:cNvPr>
          <p:cNvSpPr txBox="1">
            <a:spLocks/>
          </p:cNvSpPr>
          <p:nvPr/>
        </p:nvSpPr>
        <p:spPr>
          <a:xfrm>
            <a:off x="838200" y="567993"/>
            <a:ext cx="10515600" cy="766285"/>
          </a:xfrm>
          <a:prstGeom prst="rect">
            <a:avLst/>
          </a:prstGeom>
          <a:solidFill>
            <a:schemeClr val="accent1">
              <a:lumMod val="20000"/>
              <a:lumOff val="80000"/>
            </a:schemeClr>
          </a:solidFill>
        </p:spPr>
        <p:txBody>
          <a:bodyPr vert="horz" lIns="91440" tIns="45720" rIns="91440" bIns="45720" rtlCol="0" anchor="ctr">
            <a:normAutofit/>
          </a:bodyPr>
          <a:lstStyle>
            <a:defPPr>
              <a:defRPr lang="ca-ES"/>
            </a:defPPr>
            <a:lvl1pPr algn="just">
              <a:lnSpc>
                <a:spcPct val="90000"/>
              </a:lnSpc>
              <a:spcBef>
                <a:spcPct val="0"/>
              </a:spcBef>
              <a:buNone/>
              <a:defRPr b="1">
                <a:latin typeface="Arial" panose="020B0604020202020204" pitchFamily="34" charset="0"/>
                <a:ea typeface="+mj-ea"/>
                <a:cs typeface="Arial" panose="020B0604020202020204" pitchFamily="34" charset="0"/>
              </a:defRPr>
            </a:lvl1pPr>
          </a:lstStyle>
          <a:p>
            <a:r>
              <a:rPr lang="es-ES" dirty="0"/>
              <a:t>Regulación para la compatibilidad  de la pensión de jubilación y la actividad de creación artística</a:t>
            </a:r>
          </a:p>
        </p:txBody>
      </p:sp>
      <p:sp>
        <p:nvSpPr>
          <p:cNvPr id="13" name="CuadroTexto 12">
            <a:extLst>
              <a:ext uri="{FF2B5EF4-FFF2-40B4-BE49-F238E27FC236}">
                <a16:creationId xmlns:a16="http://schemas.microsoft.com/office/drawing/2014/main" id="{20F982B8-03AE-4A38-AB4B-BD03287E2AB1}"/>
              </a:ext>
            </a:extLst>
          </p:cNvPr>
          <p:cNvSpPr txBox="1"/>
          <p:nvPr/>
        </p:nvSpPr>
        <p:spPr>
          <a:xfrm>
            <a:off x="921398" y="1564839"/>
            <a:ext cx="10515600" cy="4401205"/>
          </a:xfrm>
          <a:prstGeom prst="rect">
            <a:avLst/>
          </a:prstGeom>
          <a:noFill/>
        </p:spPr>
        <p:txBody>
          <a:bodyPr wrap="square">
            <a:spAutoFit/>
          </a:bodyPr>
          <a:lstStyle/>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Podrán acogerse a esta compatibilidad los beneficiarios de una pensión contributiva de jubilación que , con posterioridad al reconocimiento de esta pensión, </a:t>
            </a:r>
            <a:r>
              <a:rPr lang="es-ES" sz="1400" b="1" dirty="0">
                <a:latin typeface="Arial" panose="020B0604020202020204" pitchFamily="34" charset="0"/>
                <a:cs typeface="Arial" panose="020B0604020202020204" pitchFamily="34" charset="0"/>
              </a:rPr>
              <a:t>lleven a cabo una actividad de creación artística por la que perciban ingresos derivados de derechos de propiedad intelectual</a:t>
            </a:r>
            <a:r>
              <a:rPr lang="es-ES" sz="1400" dirty="0">
                <a:latin typeface="Arial" panose="020B0604020202020204" pitchFamily="34" charset="0"/>
                <a:cs typeface="Arial" panose="020B0604020202020204" pitchFamily="34" charset="0"/>
              </a:rPr>
              <a:t>, independientemente de que por esta misma actividad perciban otras remuneraciones conexas.</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La actividad de creación artística </a:t>
            </a:r>
            <a:r>
              <a:rPr lang="es-ES" sz="1400" b="1" dirty="0">
                <a:latin typeface="Arial" panose="020B0604020202020204" pitchFamily="34" charset="0"/>
                <a:cs typeface="Arial" panose="020B0604020202020204" pitchFamily="34" charset="0"/>
              </a:rPr>
              <a:t>será compatible con el 100% de la pensión contributiva de </a:t>
            </a:r>
            <a:r>
              <a:rPr lang="es-ES" sz="1400" dirty="0">
                <a:latin typeface="Arial" panose="020B0604020202020204" pitchFamily="34" charset="0"/>
                <a:cs typeface="Arial" panose="020B0604020202020204" pitchFamily="34" charset="0"/>
              </a:rPr>
              <a:t>jubilación y el beneficiario tendrá consideración de pensionista a todos los efectos</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Aspectos a considerar en los diferentes ámbitos del sector:</a:t>
            </a:r>
          </a:p>
          <a:p>
            <a:pPr marL="742950" lvl="1"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No será de aplicación a la producción publicitaria, al no ser considerada obra original no se generan derechos de propiedad intelectual.</a:t>
            </a:r>
          </a:p>
          <a:p>
            <a:pPr marL="742950" lvl="1"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No será de aplicación al convenio de figuración, pues no hay titularidad de derechos de propiedad intelectual.</a:t>
            </a:r>
          </a:p>
          <a:p>
            <a:pPr marL="742950" lvl="1"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Al sector audiovisual de ficción la aplicación de la compatibilidad es automática, pues la cesión por el convenio colectivo se realiza siempre al menos por un 5% del salario.</a:t>
            </a:r>
          </a:p>
          <a:p>
            <a:pPr marL="742950" lvl="1" indent="-285750" algn="just">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En el ámbito de las artes escénicas solo será de aplicación esta previsión en el caso de acordarse en el contrato de trabajo una cesión de derechos de propiedad intelectual en el caso de grabación de la Obra (Art.35 CC. del sector de actoras y actrices de la CAM ;Art.8 CC Actores y Actrices de Teatro de Cataluña).</a:t>
            </a: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66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184B97D-91AE-4583-A964-C3A01BFE4710}"/>
              </a:ext>
            </a:extLst>
          </p:cNvPr>
          <p:cNvSpPr>
            <a:spLocks noGrp="1"/>
          </p:cNvSpPr>
          <p:nvPr>
            <p:ph type="sldNum" sz="quarter" idx="12"/>
          </p:nvPr>
        </p:nvSpPr>
        <p:spPr/>
        <p:txBody>
          <a:bodyPr/>
          <a:lstStyle/>
          <a:p>
            <a:fld id="{C084E27E-DF10-47A5-A20A-B84DE997FB4A}" type="slidenum">
              <a:rPr lang="ca-ES" smtClean="0"/>
              <a:t>24</a:t>
            </a:fld>
            <a:endParaRPr lang="ca-ES"/>
          </a:p>
        </p:txBody>
      </p:sp>
      <p:sp>
        <p:nvSpPr>
          <p:cNvPr id="3" name="Título 1">
            <a:extLst>
              <a:ext uri="{FF2B5EF4-FFF2-40B4-BE49-F238E27FC236}">
                <a16:creationId xmlns:a16="http://schemas.microsoft.com/office/drawing/2014/main" id="{5556F380-6FD9-4C80-AA11-C99AF1AF2D8C}"/>
              </a:ext>
            </a:extLst>
          </p:cNvPr>
          <p:cNvSpPr txBox="1">
            <a:spLocks/>
          </p:cNvSpPr>
          <p:nvPr/>
        </p:nvSpPr>
        <p:spPr>
          <a:xfrm>
            <a:off x="838200" y="337077"/>
            <a:ext cx="10515600" cy="864109"/>
          </a:xfrm>
          <a:prstGeom prst="rect">
            <a:avLst/>
          </a:prstGeom>
          <a:solidFill>
            <a:schemeClr val="accent1">
              <a:lumMod val="20000"/>
              <a:lumOff val="80000"/>
            </a:schemeClr>
          </a:solidFill>
        </p:spPr>
        <p:txBody>
          <a:bodyPr vert="horz" lIns="91440" tIns="45720" rIns="91440" bIns="45720" rtlCol="0" anchor="ctr">
            <a:normAutofit/>
          </a:bodyPr>
          <a:lstStyle>
            <a:defPPr>
              <a:defRPr lang="ca-ES"/>
            </a:defPPr>
            <a:lvl1pPr algn="just">
              <a:lnSpc>
                <a:spcPct val="90000"/>
              </a:lnSpc>
              <a:spcBef>
                <a:spcPct val="0"/>
              </a:spcBef>
              <a:buNone/>
              <a:defRPr b="1">
                <a:latin typeface="Arial" panose="020B0604020202020204" pitchFamily="34" charset="0"/>
                <a:ea typeface="+mj-ea"/>
                <a:cs typeface="Arial" panose="020B0604020202020204" pitchFamily="34" charset="0"/>
              </a:defRPr>
            </a:lvl1pPr>
          </a:lstStyle>
          <a:p>
            <a:r>
              <a:rPr lang="es-ES" dirty="0"/>
              <a:t>Nueva Regulación de la relación laboral especial de los artistas en espectáculos públicos.</a:t>
            </a:r>
          </a:p>
        </p:txBody>
      </p:sp>
      <p:sp>
        <p:nvSpPr>
          <p:cNvPr id="7" name="CuadroTexto 6">
            <a:extLst>
              <a:ext uri="{FF2B5EF4-FFF2-40B4-BE49-F238E27FC236}">
                <a16:creationId xmlns:a16="http://schemas.microsoft.com/office/drawing/2014/main" id="{60849573-D28F-4EBE-810C-707C482BD79D}"/>
              </a:ext>
            </a:extLst>
          </p:cNvPr>
          <p:cNvSpPr txBox="1"/>
          <p:nvPr/>
        </p:nvSpPr>
        <p:spPr>
          <a:xfrm>
            <a:off x="838201" y="1501430"/>
            <a:ext cx="10515600" cy="3293209"/>
          </a:xfrm>
          <a:prstGeom prst="rect">
            <a:avLst/>
          </a:prstGeom>
          <a:noFill/>
        </p:spPr>
        <p:txBody>
          <a:bodyPr wrap="square">
            <a:spAutoFit/>
          </a:bodyPr>
          <a:lstStyle/>
          <a:p>
            <a:pPr marL="0" indent="0" algn="just">
              <a:buNone/>
            </a:pPr>
            <a:r>
              <a:rPr lang="es-ES" sz="1800" i="0" dirty="0">
                <a:effectLst/>
                <a:latin typeface="Arial" panose="020B0604020202020204" pitchFamily="34" charset="0"/>
                <a:cs typeface="Arial" panose="020B0604020202020204" pitchFamily="34" charset="0"/>
              </a:rPr>
              <a:t>El 29 de diciembre del 2018 entró en vigor el </a:t>
            </a:r>
            <a:r>
              <a:rPr lang="es-ES" sz="1800" b="1" i="0" dirty="0">
                <a:effectLst/>
                <a:latin typeface="Arial" panose="020B0604020202020204" pitchFamily="34" charset="0"/>
                <a:cs typeface="Arial" panose="020B0604020202020204" pitchFamily="34" charset="0"/>
              </a:rPr>
              <a:t>Real Decreto- Ley 26/2018 </a:t>
            </a:r>
            <a:r>
              <a:rPr lang="es-ES" sz="1800" i="0" dirty="0">
                <a:effectLst/>
                <a:latin typeface="Arial" panose="020B0604020202020204" pitchFamily="34" charset="0"/>
                <a:cs typeface="Arial" panose="020B0604020202020204" pitchFamily="34" charset="0"/>
              </a:rPr>
              <a:t>por el que se aprobaron medidas de urgencia sobre la creación artística y la cinematografía. Estas medidas se originan a raíz de la aprobación de la elaboración del ESTATUTO DEL ARTISTA el 6 de septiembre del 2018. </a:t>
            </a: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r>
              <a:rPr lang="es-ES" dirty="0">
                <a:latin typeface="Arial" panose="020B0604020202020204" pitchFamily="34" charset="0"/>
                <a:cs typeface="Arial" panose="020B0604020202020204" pitchFamily="34" charset="0"/>
              </a:rPr>
              <a:t>En su disposición final tercera se establecía lo siguiente:</a:t>
            </a:r>
          </a:p>
          <a:p>
            <a:pPr marL="0" indent="0" algn="just">
              <a:buNone/>
            </a:pPr>
            <a:endParaRPr lang="es-ES" dirty="0">
              <a:solidFill>
                <a:srgbClr val="FF0000"/>
              </a:solidFill>
              <a:latin typeface="Arial" panose="020B0604020202020204" pitchFamily="34" charset="0"/>
              <a:cs typeface="Arial" panose="020B0604020202020204" pitchFamily="34" charset="0"/>
            </a:endParaRPr>
          </a:p>
          <a:p>
            <a:pPr marL="0" indent="0" algn="just">
              <a:buNone/>
            </a:pPr>
            <a:r>
              <a:rPr lang="es-ES" sz="1600" b="1" i="1" dirty="0">
                <a:latin typeface="Arial" panose="020B0604020202020204" pitchFamily="34" charset="0"/>
                <a:cs typeface="Arial" panose="020B0604020202020204" pitchFamily="34" charset="0"/>
              </a:rPr>
              <a:t>Disposición final tercera</a:t>
            </a:r>
            <a:r>
              <a:rPr lang="es-ES" sz="1600" i="1" dirty="0">
                <a:latin typeface="Arial" panose="020B0604020202020204" pitchFamily="34" charset="0"/>
                <a:cs typeface="Arial" panose="020B0604020202020204" pitchFamily="34" charset="0"/>
              </a:rPr>
              <a:t>. Regulación de la relación laboral especial de los artistas en espectáculos públicos.</a:t>
            </a:r>
          </a:p>
          <a:p>
            <a:pPr marL="0" indent="0" algn="just">
              <a:buNone/>
            </a:pPr>
            <a:r>
              <a:rPr lang="es-ES" sz="1600" i="1" dirty="0">
                <a:latin typeface="Arial" panose="020B0604020202020204" pitchFamily="34" charset="0"/>
                <a:cs typeface="Arial" panose="020B0604020202020204" pitchFamily="34" charset="0"/>
              </a:rPr>
              <a:t>El Gobierno, en el plazo máximo de seis meses desde la publicación de este real decreto-ley, procederá a la aprobación de un real decreto para modificar la regulación de la relación laboral especial de los artistas en espectáculos públicos y sustituir el Real Decreto 1435/1985, de 1 de agosto..</a:t>
            </a:r>
            <a:endParaRPr lang="es-ES" sz="1600" i="1" dirty="0">
              <a:solidFill>
                <a:srgbClr val="FF0000"/>
              </a:solidFill>
              <a:effectLst/>
              <a:latin typeface="Arial" panose="020B0604020202020204" pitchFamily="34" charset="0"/>
              <a:cs typeface="Arial" panose="020B0604020202020204" pitchFamily="34" charset="0"/>
            </a:endParaRPr>
          </a:p>
          <a:p>
            <a:pPr marL="0" indent="0" algn="just">
              <a:buNone/>
            </a:pPr>
            <a:endParaRPr lang="es-ES" sz="1800" i="0" dirty="0">
              <a:solidFill>
                <a:srgbClr val="FF0000"/>
              </a:solidFill>
              <a:effectLst/>
              <a:latin typeface="Arial" panose="020B0604020202020204" pitchFamily="34" charset="0"/>
              <a:cs typeface="Arial" panose="020B0604020202020204" pitchFamily="34" charset="0"/>
            </a:endParaRPr>
          </a:p>
          <a:p>
            <a:pPr marL="0" indent="0" algn="just">
              <a:buNone/>
            </a:pPr>
            <a:endParaRPr lang="es-ES" sz="1800" b="0" i="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5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8361" y="1023902"/>
            <a:ext cx="11121219" cy="5834098"/>
          </a:xfrm>
          <a:prstGeom prst="rect">
            <a:avLst/>
          </a:prstGeom>
        </p:spPr>
        <p:txBody>
          <a:bodyPr wrap="square">
            <a:spAutoFit/>
          </a:bodyPr>
          <a:lstStyle/>
          <a:p>
            <a:pPr marL="342900" indent="-342900" algn="just">
              <a:lnSpc>
                <a:spcPct val="107000"/>
              </a:lnSpc>
              <a:spcBef>
                <a:spcPts val="600"/>
              </a:spcBef>
              <a:spcAft>
                <a:spcPts val="600"/>
              </a:spcAft>
              <a:buAutoNum type="alphaLcParenR"/>
            </a:pPr>
            <a:r>
              <a:rPr lang="es-ES" sz="1600" b="1" dirty="0">
                <a:latin typeface="Arial" panose="020B0604020202020204" pitchFamily="34" charset="0"/>
                <a:cs typeface="Arial" panose="020B0604020202020204" pitchFamily="34" charset="0"/>
              </a:rPr>
              <a:t>Periodo de prueba </a:t>
            </a:r>
            <a:r>
              <a:rPr lang="es-ES" sz="1600" dirty="0">
                <a:latin typeface="Arial" panose="020B0604020202020204" pitchFamily="34" charset="0"/>
                <a:cs typeface="Arial" panose="020B0604020202020204" pitchFamily="34" charset="0"/>
              </a:rPr>
              <a:t>(art.14 E.T.).La resolución a instancia empresarial será </a:t>
            </a:r>
            <a:r>
              <a:rPr lang="es-ES" sz="1600" b="1" dirty="0">
                <a:latin typeface="Arial" panose="020B0604020202020204" pitchFamily="34" charset="0"/>
                <a:cs typeface="Arial" panose="020B0604020202020204" pitchFamily="34" charset="0"/>
              </a:rPr>
              <a:t>nula</a:t>
            </a:r>
            <a:r>
              <a:rPr lang="es-ES" sz="1600" dirty="0">
                <a:latin typeface="Arial" panose="020B0604020202020204" pitchFamily="34" charset="0"/>
                <a:cs typeface="Arial" panose="020B0604020202020204" pitchFamily="34" charset="0"/>
              </a:rPr>
              <a:t> en el caso de las trabajadoras por razón de embarazo, desde la fecha de inicio de embarazo hasta el comienzo del período de suspensión por maternidad, salvo que concurran motivos no relacionados con el embarazo o la maternidad. </a:t>
            </a:r>
            <a:r>
              <a:rPr lang="es-ES" sz="1600" b="1" dirty="0">
                <a:latin typeface="Arial" panose="020B0604020202020204" pitchFamily="34" charset="0"/>
                <a:cs typeface="Arial" panose="020B0604020202020204" pitchFamily="34" charset="0"/>
              </a:rPr>
              <a:t> </a:t>
            </a:r>
          </a:p>
          <a:p>
            <a:pPr algn="just">
              <a:lnSpc>
                <a:spcPct val="107000"/>
              </a:lnSpc>
              <a:spcBef>
                <a:spcPts val="600"/>
              </a:spcBef>
              <a:spcAft>
                <a:spcPts val="600"/>
              </a:spcAft>
            </a:pPr>
            <a:r>
              <a:rPr lang="es-ES" sz="1600" b="1" dirty="0">
                <a:latin typeface="Arial" panose="020B0604020202020204" pitchFamily="34" charset="0"/>
                <a:cs typeface="Arial" panose="020B0604020202020204" pitchFamily="34" charset="0"/>
              </a:rPr>
              <a:t>b) Registro de salarios</a:t>
            </a:r>
            <a:r>
              <a:rPr lang="es-ES" sz="1600" dirty="0">
                <a:latin typeface="Arial" panose="020B0604020202020204" pitchFamily="34" charset="0"/>
                <a:cs typeface="Arial" panose="020B0604020202020204" pitchFamily="34" charset="0"/>
              </a:rPr>
              <a:t> (art 28 E.T.). El empresario está obligado a llevar un registro con valores medios de salarios, los complementos salariales y las percepciones extrasalariales de su plantilla, desagregados por sexo y distribuidos por grupos profesionales, categorías profesionales o puestos de trabajo iguales o de igual valor.</a:t>
            </a:r>
            <a:endParaRPr lang="ca-ES" sz="1600" dirty="0">
              <a:latin typeface="Arial" panose="020B0604020202020204" pitchFamily="34" charset="0"/>
              <a:cs typeface="Arial" panose="020B0604020202020204" pitchFamily="34" charset="0"/>
            </a:endParaRPr>
          </a:p>
          <a:p>
            <a:pPr algn="just">
              <a:lnSpc>
                <a:spcPct val="107000"/>
              </a:lnSpc>
              <a:spcBef>
                <a:spcPts val="600"/>
              </a:spcBef>
              <a:spcAft>
                <a:spcPts val="600"/>
              </a:spcAft>
            </a:pPr>
            <a:r>
              <a:rPr lang="es-ES" sz="1600" b="1" dirty="0">
                <a:latin typeface="Arial" panose="020B0604020202020204" pitchFamily="34" charset="0"/>
                <a:cs typeface="Arial" panose="020B0604020202020204" pitchFamily="34" charset="0"/>
              </a:rPr>
              <a:t>c)</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Duración y distribución de la jornada</a:t>
            </a:r>
            <a:r>
              <a:rPr lang="es-ES" sz="1600" dirty="0">
                <a:latin typeface="Arial" panose="020B0604020202020204" pitchFamily="34" charset="0"/>
                <a:cs typeface="Arial" panose="020B0604020202020204" pitchFamily="34" charset="0"/>
              </a:rPr>
              <a:t> (art 34.8 E.T.). Se incluye la posibilidad de solicitar la adaptación y distribución de jornada, incluida prestación del trabajo a distancia, para hacer efectivo su derecho a la conciliación de la vida familiar y laboral. Este derecho podrá ejercerse hasta que los hijos o hijas cumplan 12 años. La adaptación de jornada debe ser razonable y proporcional a las necesidades de la persona y las necesidades organizativas o productivas.</a:t>
            </a:r>
            <a:endParaRPr lang="ca-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d)</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Permiso retribuido</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por nacimiento de hijo</a:t>
            </a:r>
            <a:r>
              <a:rPr lang="es-ES" sz="1600" dirty="0">
                <a:latin typeface="Arial" panose="020B0604020202020204" pitchFamily="34" charset="0"/>
                <a:cs typeface="Arial" panose="020B0604020202020204" pitchFamily="34" charset="0"/>
              </a:rPr>
              <a:t> (art. 37 E.T.). Desaparece el permiso de dos días por nacimiento.</a:t>
            </a:r>
            <a:endParaRPr lang="ca-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e)</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Permiso por lactancia </a:t>
            </a:r>
            <a:r>
              <a:rPr lang="es-ES" sz="1600" dirty="0">
                <a:latin typeface="Arial" panose="020B0604020202020204" pitchFamily="34" charset="0"/>
                <a:cs typeface="Arial" panose="020B0604020202020204" pitchFamily="34" charset="0"/>
              </a:rPr>
              <a:t>que pasa a denominarse “cuidado del lactante”.</a:t>
            </a:r>
            <a:endParaRPr lang="ca-ES" sz="1600" dirty="0">
              <a:latin typeface="Arial" panose="020B0604020202020204" pitchFamily="34" charset="0"/>
              <a:cs typeface="Arial" panose="020B0604020202020204" pitchFamily="34" charset="0"/>
            </a:endParaRPr>
          </a:p>
          <a:p>
            <a:pPr algn="just">
              <a:lnSpc>
                <a:spcPct val="107000"/>
              </a:lnSpc>
              <a:spcBef>
                <a:spcPts val="600"/>
              </a:spcBef>
              <a:spcAft>
                <a:spcPts val="600"/>
              </a:spcAft>
            </a:pPr>
            <a:r>
              <a:rPr lang="es-ES" sz="1600" b="1" dirty="0">
                <a:latin typeface="Arial" panose="020B0604020202020204" pitchFamily="34" charset="0"/>
                <a:cs typeface="Arial" panose="020B0604020202020204" pitchFamily="34" charset="0"/>
              </a:rPr>
              <a:t>f)</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Permiso de paternidad</a:t>
            </a:r>
            <a:r>
              <a:rPr lang="es-ES" sz="1600" dirty="0">
                <a:latin typeface="Arial" panose="020B0604020202020204" pitchFamily="34" charset="0"/>
                <a:cs typeface="Arial" panose="020B0604020202020204" pitchFamily="34" charset="0"/>
              </a:rPr>
              <a:t> (referido al otro progenitor distinto de la madre biológica) (art.48 E.T.). Se equipara al permiso de maternidad de 16 semanas, con una aplicación gradual</a:t>
            </a:r>
            <a:endParaRPr lang="ca-ES" sz="1600" dirty="0">
              <a:latin typeface="Arial" panose="020B0604020202020204" pitchFamily="34" charset="0"/>
              <a:cs typeface="Arial" panose="020B0604020202020204" pitchFamily="34" charset="0"/>
            </a:endParaRPr>
          </a:p>
          <a:p>
            <a:pPr lvl="0" algn="just"/>
            <a:r>
              <a:rPr lang="es-ES" sz="1600" b="1" dirty="0">
                <a:latin typeface="Arial" panose="020B0604020202020204" pitchFamily="34" charset="0"/>
                <a:cs typeface="Arial" panose="020B0604020202020204" pitchFamily="34" charset="0"/>
              </a:rPr>
              <a:t>Para el año 2019</a:t>
            </a:r>
            <a:r>
              <a:rPr lang="es-ES" sz="1600" dirty="0">
                <a:latin typeface="Arial" panose="020B0604020202020204" pitchFamily="34" charset="0"/>
                <a:cs typeface="Arial" panose="020B0604020202020204" pitchFamily="34" charset="0"/>
              </a:rPr>
              <a:t>: período de suspensión de 8 semanas</a:t>
            </a:r>
          </a:p>
          <a:p>
            <a:pPr lvl="0" algn="just"/>
            <a:r>
              <a:rPr lang="es-ES" sz="1600" b="1" dirty="0">
                <a:latin typeface="Arial" panose="020B0604020202020204" pitchFamily="34" charset="0"/>
                <a:cs typeface="Arial" panose="020B0604020202020204" pitchFamily="34" charset="0"/>
              </a:rPr>
              <a:t>Para el año 2020</a:t>
            </a:r>
            <a:r>
              <a:rPr lang="es-ES" sz="1600" dirty="0">
                <a:latin typeface="Arial" panose="020B0604020202020204" pitchFamily="34" charset="0"/>
                <a:cs typeface="Arial" panose="020B0604020202020204" pitchFamily="34" charset="0"/>
              </a:rPr>
              <a:t>: período de suspensión de 12 semanas</a:t>
            </a:r>
          </a:p>
          <a:p>
            <a:pPr lvl="0" algn="just"/>
            <a:r>
              <a:rPr lang="es-ES" sz="1600" b="1" u="sng" dirty="0">
                <a:latin typeface="Arial" panose="020B0604020202020204" pitchFamily="34" charset="0"/>
                <a:cs typeface="Arial" panose="020B0604020202020204" pitchFamily="34" charset="0"/>
              </a:rPr>
              <a:t>Para el año 2021</a:t>
            </a:r>
            <a:r>
              <a:rPr lang="es-ES" sz="1600" u="sng" dirty="0">
                <a:latin typeface="Arial" panose="020B0604020202020204" pitchFamily="34" charset="0"/>
                <a:cs typeface="Arial" panose="020B0604020202020204" pitchFamily="34" charset="0"/>
              </a:rPr>
              <a:t>: período de suspensión de 16 semanas</a:t>
            </a:r>
            <a:endParaRPr lang="es-ES" sz="1600" b="1" u="sng" dirty="0">
              <a:solidFill>
                <a:srgbClr val="3E3E3E"/>
              </a:solidFill>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600"/>
              </a:spcBef>
              <a:spcAft>
                <a:spcPts val="600"/>
              </a:spcAft>
            </a:pPr>
            <a:endParaRPr lang="es-ES" sz="1600" b="1" u="sng" dirty="0">
              <a:solidFill>
                <a:srgbClr val="3E3E3E"/>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600"/>
              </a:spcAft>
            </a:pP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ítulo 1">
            <a:extLst>
              <a:ext uri="{FF2B5EF4-FFF2-40B4-BE49-F238E27FC236}">
                <a16:creationId xmlns:a16="http://schemas.microsoft.com/office/drawing/2014/main" id="{8B1B306C-DD03-4CA0-B8B3-AE765128814E}"/>
              </a:ext>
            </a:extLst>
          </p:cNvPr>
          <p:cNvSpPr txBox="1">
            <a:spLocks/>
          </p:cNvSpPr>
          <p:nvPr/>
        </p:nvSpPr>
        <p:spPr>
          <a:xfrm>
            <a:off x="419456" y="228518"/>
            <a:ext cx="10893812" cy="657194"/>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000" b="1" u="sng" dirty="0">
                <a:latin typeface="Arial" panose="020B0604020202020204" pitchFamily="34" charset="0"/>
                <a:ea typeface="Times New Roman" panose="02020603050405020304" pitchFamily="18" charset="0"/>
                <a:cs typeface="Arial" panose="020B0604020202020204" pitchFamily="34" charset="0"/>
              </a:rPr>
              <a:t>Modificación del Texto Refundido de la Ley del Estatuto de los Trabajadores, aprobado por Real Decreto Legislativo 2/2015, de 23 de octubre.</a:t>
            </a:r>
            <a:endParaRPr lang="es-ES" sz="2000" b="1" dirty="0">
              <a:latin typeface="Arial" panose="020B0604020202020204" pitchFamily="34" charset="0"/>
              <a:cs typeface="Arial" panose="020B0604020202020204" pitchFamily="34" charset="0"/>
            </a:endParaRPr>
          </a:p>
        </p:txBody>
      </p:sp>
      <p:sp>
        <p:nvSpPr>
          <p:cNvPr id="9" name="Marcador de número de diapositiva 8">
            <a:extLst>
              <a:ext uri="{FF2B5EF4-FFF2-40B4-BE49-F238E27FC236}">
                <a16:creationId xmlns:a16="http://schemas.microsoft.com/office/drawing/2014/main" id="{AB17F573-0D31-47EF-8715-271560C89792}"/>
              </a:ext>
            </a:extLst>
          </p:cNvPr>
          <p:cNvSpPr>
            <a:spLocks noGrp="1"/>
          </p:cNvSpPr>
          <p:nvPr>
            <p:ph type="sldNum" sz="quarter" idx="12"/>
          </p:nvPr>
        </p:nvSpPr>
        <p:spPr/>
        <p:txBody>
          <a:bodyPr/>
          <a:lstStyle/>
          <a:p>
            <a:fld id="{C084E27E-DF10-47A5-A20A-B84DE997FB4A}" type="slidenum">
              <a:rPr lang="ca-ES" smtClean="0"/>
              <a:t>25</a:t>
            </a:fld>
            <a:endParaRPr lang="ca-ES"/>
          </a:p>
        </p:txBody>
      </p:sp>
    </p:spTree>
    <p:extLst>
      <p:ext uri="{BB962C8B-B14F-4D97-AF65-F5344CB8AC3E}">
        <p14:creationId xmlns:p14="http://schemas.microsoft.com/office/powerpoint/2010/main" val="190356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4926" y="437662"/>
            <a:ext cx="10747254" cy="5518498"/>
          </a:xfrm>
          <a:prstGeom prst="rect">
            <a:avLst/>
          </a:prstGeom>
        </p:spPr>
        <p:txBody>
          <a:bodyPr wrap="square">
            <a:spAutoFit/>
          </a:bodyPr>
          <a:lstStyle/>
          <a:p>
            <a:pPr algn="just">
              <a:lnSpc>
                <a:spcPct val="107000"/>
              </a:lnSpc>
              <a:spcBef>
                <a:spcPts val="600"/>
              </a:spcBef>
              <a:spcAft>
                <a:spcPts val="600"/>
              </a:spcAft>
            </a:pPr>
            <a:r>
              <a:rPr lang="es-ES" sz="1600" b="1" dirty="0">
                <a:solidFill>
                  <a:srgbClr val="3E3E3E"/>
                </a:solidFill>
                <a:latin typeface="Arial" panose="020B0604020202020204" pitchFamily="34" charset="0"/>
                <a:ea typeface="Times New Roman" panose="02020603050405020304" pitchFamily="18" charset="0"/>
                <a:cs typeface="Times New Roman" panose="02020603050405020304" pitchFamily="18" charset="0"/>
              </a:rPr>
              <a:t>g</a:t>
            </a:r>
            <a:r>
              <a:rPr lang="es-ES" sz="1600" b="1" dirty="0">
                <a:solidFill>
                  <a:srgbClr val="3E3E3E"/>
                </a:solidFill>
                <a:latin typeface="Arial" panose="020B0604020202020204" pitchFamily="34" charset="0"/>
                <a:ea typeface="Times New Roman" panose="02020603050405020304" pitchFamily="18" charset="0"/>
                <a:cs typeface="Arial" panose="020B0604020202020204" pitchFamily="34" charset="0"/>
              </a:rPr>
              <a:t>)</a:t>
            </a: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 </a:t>
            </a:r>
            <a:r>
              <a:rPr lang="es-ES" sz="1600" b="1" dirty="0">
                <a:solidFill>
                  <a:srgbClr val="3E3E3E"/>
                </a:solidFill>
                <a:latin typeface="Arial" panose="020B0604020202020204" pitchFamily="34" charset="0"/>
                <a:ea typeface="Times New Roman" panose="02020603050405020304" pitchFamily="18" charset="0"/>
                <a:cs typeface="Arial" panose="020B0604020202020204" pitchFamily="34" charset="0"/>
              </a:rPr>
              <a:t>Excedencia</a:t>
            </a: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 (art. 46 E.T.).</a:t>
            </a:r>
            <a:endParaRPr lang="ca-ES"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En caso de familias reconocidas como numerosas, cuando el trabajador ejerza este derecho con la misma duración y régimen que el otro progenitor, la reserva del puesto de trabajo se extenderá hasta un máximo de 15 (categoría general) o 18 meses 8 (categoría especial)</a:t>
            </a:r>
            <a:endParaRPr lang="ca-ES"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s-ES" sz="1600" b="1" dirty="0">
                <a:solidFill>
                  <a:srgbClr val="3E3E3E"/>
                </a:solidFill>
                <a:latin typeface="Arial" panose="020B0604020202020204" pitchFamily="34" charset="0"/>
                <a:ea typeface="Times New Roman" panose="02020603050405020304" pitchFamily="18" charset="0"/>
                <a:cs typeface="Arial" panose="020B0604020202020204" pitchFamily="34" charset="0"/>
              </a:rPr>
              <a:t>h) Extinción por causas objetivas</a:t>
            </a: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 (art. 53 ET.)</a:t>
            </a:r>
            <a:endParaRPr lang="ca-ES" sz="1600" dirty="0">
              <a:latin typeface="Arial" panose="020B0604020202020204" pitchFamily="34" charset="0"/>
              <a:ea typeface="Calibri" panose="020F0502020204030204" pitchFamily="34" charset="0"/>
              <a:cs typeface="Arial" panose="020B0604020202020204" pitchFamily="34" charset="0"/>
            </a:endParaRPr>
          </a:p>
          <a:p>
            <a:pPr algn="just"/>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Se amplía el período de protección de las personas trabajadoras que se reintegren tras un período de suspensión de </a:t>
            </a:r>
            <a:r>
              <a:rPr lang="es-ES" sz="1600" u="sng" dirty="0">
                <a:solidFill>
                  <a:srgbClr val="3E3E3E"/>
                </a:solidFill>
                <a:latin typeface="Arial" panose="020B0604020202020204" pitchFamily="34" charset="0"/>
                <a:ea typeface="Times New Roman" panose="02020603050405020304" pitchFamily="18" charset="0"/>
                <a:cs typeface="Arial" panose="020B0604020202020204" pitchFamily="34" charset="0"/>
              </a:rPr>
              <a:t>9 a 12 meses</a:t>
            </a: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 desde la fecha del nacimiento, la adopción, la guarda con fines de adopción o el acogimiento.</a:t>
            </a:r>
          </a:p>
          <a:p>
            <a:pPr algn="just"/>
            <a:endPar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i) Derechos de información</a:t>
            </a:r>
            <a:r>
              <a:rPr lang="es-ES" sz="1600" dirty="0">
                <a:latin typeface="Arial" panose="020B0604020202020204" pitchFamily="34" charset="0"/>
                <a:cs typeface="Arial" panose="020B0604020202020204" pitchFamily="34" charset="0"/>
              </a:rPr>
              <a:t> (art. 64 E.T.).</a:t>
            </a:r>
            <a:endParaRPr lang="ca-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El comité de empresa tendrá derecho a recibir información relativa a la aplicación del derecho de igualdad de trato y de oportunidades entre hombres y mujeres, en la que deberá incluirse el registro de salarios y los datos sobre la proporción de mujeres y hombres en los diferentes niveles profesionales, así como las medidas que se hubieran adoptado para fomentar la igualdad.</a:t>
            </a:r>
          </a:p>
          <a:p>
            <a:pPr algn="just"/>
            <a:endParaRPr lang="ca-ES" sz="1600"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j) Cálculo indemnizaciones en supuestos de jornada reducida.</a:t>
            </a:r>
            <a:endParaRPr lang="ca-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Al igual que en los supuestos de reducción de jornada por guarda legal, en los supuestos de </a:t>
            </a:r>
            <a:r>
              <a:rPr lang="es-ES" sz="1600" b="1" dirty="0">
                <a:latin typeface="Arial" panose="020B0604020202020204" pitchFamily="34" charset="0"/>
                <a:cs typeface="Arial" panose="020B0604020202020204" pitchFamily="34" charset="0"/>
              </a:rPr>
              <a:t>reducción de jornada por cuidado de lactante</a:t>
            </a:r>
            <a:r>
              <a:rPr lang="es-ES" sz="1600" dirty="0">
                <a:latin typeface="Arial" panose="020B0604020202020204" pitchFamily="34" charset="0"/>
                <a:cs typeface="Arial" panose="020B0604020202020204" pitchFamily="34" charset="0"/>
              </a:rPr>
              <a:t> el salario a tener en cuenta será el que le hubiera correspondido a la persona trabajadora sin considerar la reducción, siempre y cuando no hubiera transcurrido el plazo máximo legalmente establecido para dicha reducción.</a:t>
            </a:r>
            <a:endParaRPr lang="ca-ES" sz="1600" dirty="0">
              <a:latin typeface="Arial" panose="020B0604020202020204" pitchFamily="34" charset="0"/>
              <a:cs typeface="Arial" panose="020B0604020202020204" pitchFamily="34" charset="0"/>
            </a:endParaRPr>
          </a:p>
          <a:p>
            <a:endParaRPr lang="ca-ES" dirty="0"/>
          </a:p>
        </p:txBody>
      </p:sp>
      <p:sp>
        <p:nvSpPr>
          <p:cNvPr id="8" name="Marcador de número de diapositiva 7">
            <a:extLst>
              <a:ext uri="{FF2B5EF4-FFF2-40B4-BE49-F238E27FC236}">
                <a16:creationId xmlns:a16="http://schemas.microsoft.com/office/drawing/2014/main" id="{983BDD4B-8F10-4D58-9EAD-8F3A88266EA3}"/>
              </a:ext>
            </a:extLst>
          </p:cNvPr>
          <p:cNvSpPr>
            <a:spLocks noGrp="1"/>
          </p:cNvSpPr>
          <p:nvPr>
            <p:ph type="sldNum" sz="quarter" idx="12"/>
          </p:nvPr>
        </p:nvSpPr>
        <p:spPr/>
        <p:txBody>
          <a:bodyPr/>
          <a:lstStyle/>
          <a:p>
            <a:fld id="{C084E27E-DF10-47A5-A20A-B84DE997FB4A}" type="slidenum">
              <a:rPr lang="ca-ES" smtClean="0"/>
              <a:t>26</a:t>
            </a:fld>
            <a:endParaRPr lang="ca-ES"/>
          </a:p>
        </p:txBody>
      </p:sp>
    </p:spTree>
    <p:extLst>
      <p:ext uri="{BB962C8B-B14F-4D97-AF65-F5344CB8AC3E}">
        <p14:creationId xmlns:p14="http://schemas.microsoft.com/office/powerpoint/2010/main" val="184429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9741" y="2015843"/>
            <a:ext cx="8462459" cy="1807867"/>
          </a:xfrm>
          <a:prstGeom prst="rect">
            <a:avLst/>
          </a:prstGeom>
        </p:spPr>
        <p:txBody>
          <a:bodyPr wrap="square">
            <a:spAutoFit/>
          </a:bodyPr>
          <a:lstStyle/>
          <a:p>
            <a:pPr>
              <a:lnSpc>
                <a:spcPct val="107000"/>
              </a:lnSpc>
              <a:spcBef>
                <a:spcPts val="600"/>
              </a:spcBef>
              <a:spcAft>
                <a:spcPts val="600"/>
              </a:spcAft>
            </a:pP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Se introduce como novedad una prestación de Seguridad Social por “corresponsabilidad en el cuidado del lactante”, regulada en el artículo 183 de la LGSS.</a:t>
            </a:r>
            <a:endParaRPr lang="ca-ES"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s-ES" sz="1600" dirty="0">
                <a:solidFill>
                  <a:srgbClr val="3E3E3E"/>
                </a:solidFill>
                <a:latin typeface="Arial" panose="020B0604020202020204" pitchFamily="34" charset="0"/>
                <a:ea typeface="Times New Roman" panose="02020603050405020304" pitchFamily="18" charset="0"/>
                <a:cs typeface="Arial" panose="020B0604020202020204" pitchFamily="34" charset="0"/>
              </a:rPr>
              <a:t>La prestación económica consistirá en un subsidio equivalente al 100% de la base reguladora establecida para la prestación de incapacidad temporal, derivada de contingencias comunes, y en proporción a la reducción que experimente la jornada de trabajo.</a:t>
            </a:r>
            <a:endParaRPr lang="ca-E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ítulo 1">
            <a:extLst>
              <a:ext uri="{FF2B5EF4-FFF2-40B4-BE49-F238E27FC236}">
                <a16:creationId xmlns:a16="http://schemas.microsoft.com/office/drawing/2014/main" id="{91228423-FE16-4989-9F37-912DE62C163D}"/>
              </a:ext>
            </a:extLst>
          </p:cNvPr>
          <p:cNvSpPr txBox="1">
            <a:spLocks/>
          </p:cNvSpPr>
          <p:nvPr/>
        </p:nvSpPr>
        <p:spPr>
          <a:xfrm>
            <a:off x="397776" y="633877"/>
            <a:ext cx="11230707" cy="657194"/>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000" b="1" dirty="0">
                <a:latin typeface="Arial" panose="020B0604020202020204" pitchFamily="34" charset="0"/>
                <a:ea typeface="Times New Roman" panose="02020603050405020304" pitchFamily="18" charset="0"/>
                <a:cs typeface="Times New Roman" panose="02020603050405020304" pitchFamily="18" charset="0"/>
              </a:rPr>
              <a:t>Modificación del texto refundido de la Ley General de la Seguridad Social, aprobado por Real Decreto Legislativo 8/2015, de 30 de octubre</a:t>
            </a:r>
            <a:endParaRPr lang="es-ES" sz="2000" b="1" dirty="0">
              <a:latin typeface="Arial" panose="020B0604020202020204" pitchFamily="34" charset="0"/>
              <a:cs typeface="Arial" panose="020B0604020202020204" pitchFamily="34" charset="0"/>
            </a:endParaRPr>
          </a:p>
        </p:txBody>
      </p:sp>
      <p:sp>
        <p:nvSpPr>
          <p:cNvPr id="9" name="Marcador de número de diapositiva 8">
            <a:extLst>
              <a:ext uri="{FF2B5EF4-FFF2-40B4-BE49-F238E27FC236}">
                <a16:creationId xmlns:a16="http://schemas.microsoft.com/office/drawing/2014/main" id="{5BC55D8E-41DC-4C94-AADE-102811EAF3B0}"/>
              </a:ext>
            </a:extLst>
          </p:cNvPr>
          <p:cNvSpPr>
            <a:spLocks noGrp="1"/>
          </p:cNvSpPr>
          <p:nvPr>
            <p:ph type="sldNum" sz="quarter" idx="12"/>
          </p:nvPr>
        </p:nvSpPr>
        <p:spPr/>
        <p:txBody>
          <a:bodyPr/>
          <a:lstStyle/>
          <a:p>
            <a:fld id="{C084E27E-DF10-47A5-A20A-B84DE997FB4A}" type="slidenum">
              <a:rPr lang="ca-ES" smtClean="0"/>
              <a:t>27</a:t>
            </a:fld>
            <a:endParaRPr lang="ca-ES"/>
          </a:p>
        </p:txBody>
      </p:sp>
    </p:spTree>
    <p:extLst>
      <p:ext uri="{BB962C8B-B14F-4D97-AF65-F5344CB8AC3E}">
        <p14:creationId xmlns:p14="http://schemas.microsoft.com/office/powerpoint/2010/main" val="246462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uadroTexto 2">
            <a:extLst>
              <a:ext uri="{FF2B5EF4-FFF2-40B4-BE49-F238E27FC236}">
                <a16:creationId xmlns:a16="http://schemas.microsoft.com/office/drawing/2014/main" id="{D6A62E2E-57C7-4536-B92A-70EA717C3939}"/>
              </a:ext>
            </a:extLst>
          </p:cNvPr>
          <p:cNvSpPr txBox="1"/>
          <p:nvPr/>
        </p:nvSpPr>
        <p:spPr>
          <a:xfrm>
            <a:off x="3025478" y="2516698"/>
            <a:ext cx="6075727" cy="1938992"/>
          </a:xfrm>
          <a:prstGeom prst="rect">
            <a:avLst/>
          </a:prstGeom>
          <a:noFill/>
        </p:spPr>
        <p:txBody>
          <a:bodyPr wrap="square" rtlCol="0">
            <a:spAutoFit/>
          </a:bodyPr>
          <a:lstStyle/>
          <a:p>
            <a:pPr algn="ctr"/>
            <a:r>
              <a:rPr lang="es-ES" sz="6000" dirty="0">
                <a:latin typeface="Bauhaus 93" panose="04030905020B02020C02" pitchFamily="82" charset="0"/>
              </a:rPr>
              <a:t>ESTATUTO DEL ARTISTA</a:t>
            </a:r>
          </a:p>
        </p:txBody>
      </p:sp>
      <p:sp>
        <p:nvSpPr>
          <p:cNvPr id="10" name="Marcador de número de diapositiva 9">
            <a:extLst>
              <a:ext uri="{FF2B5EF4-FFF2-40B4-BE49-F238E27FC236}">
                <a16:creationId xmlns:a16="http://schemas.microsoft.com/office/drawing/2014/main" id="{A1D9C927-167E-421C-8CCC-8DBFB2CDE777}"/>
              </a:ext>
            </a:extLst>
          </p:cNvPr>
          <p:cNvSpPr>
            <a:spLocks noGrp="1"/>
          </p:cNvSpPr>
          <p:nvPr>
            <p:ph type="sldNum" sz="quarter" idx="12"/>
          </p:nvPr>
        </p:nvSpPr>
        <p:spPr/>
        <p:txBody>
          <a:bodyPr/>
          <a:lstStyle/>
          <a:p>
            <a:fld id="{C084E27E-DF10-47A5-A20A-B84DE997FB4A}" type="slidenum">
              <a:rPr lang="ca-ES" smtClean="0"/>
              <a:t>28</a:t>
            </a:fld>
            <a:endParaRPr lang="ca-ES"/>
          </a:p>
        </p:txBody>
      </p:sp>
    </p:spTree>
    <p:extLst>
      <p:ext uri="{BB962C8B-B14F-4D97-AF65-F5344CB8AC3E}">
        <p14:creationId xmlns:p14="http://schemas.microsoft.com/office/powerpoint/2010/main" val="10743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AD0CE0-5613-4282-9E43-B22E43301400}"/>
              </a:ext>
            </a:extLst>
          </p:cNvPr>
          <p:cNvSpPr>
            <a:spLocks noGrp="1"/>
          </p:cNvSpPr>
          <p:nvPr>
            <p:ph idx="1"/>
          </p:nvPr>
        </p:nvSpPr>
        <p:spPr>
          <a:xfrm>
            <a:off x="2107658" y="941529"/>
            <a:ext cx="7293793" cy="4722423"/>
          </a:xfrm>
        </p:spPr>
        <p:txBody>
          <a:bodyPr>
            <a:noAutofit/>
          </a:bodyPr>
          <a:lstStyle/>
          <a:p>
            <a:pPr marL="0" indent="0" algn="just">
              <a:buNone/>
            </a:pPr>
            <a:r>
              <a:rPr lang="es-ES" sz="1600" b="0" i="0" dirty="0">
                <a:solidFill>
                  <a:srgbClr val="212120"/>
                </a:solidFill>
                <a:effectLst/>
                <a:latin typeface="Arial" panose="020B0604020202020204" pitchFamily="34" charset="0"/>
                <a:cs typeface="Arial" panose="020B0604020202020204" pitchFamily="34" charset="0"/>
              </a:rPr>
              <a:t>El 29 de diciembre del 2018 entró en vigor el </a:t>
            </a:r>
            <a:r>
              <a:rPr lang="es-ES" sz="1600" b="1" i="0" dirty="0">
                <a:solidFill>
                  <a:srgbClr val="212120"/>
                </a:solidFill>
                <a:effectLst/>
                <a:latin typeface="Arial" panose="020B0604020202020204" pitchFamily="34" charset="0"/>
                <a:cs typeface="Arial" panose="020B0604020202020204" pitchFamily="34" charset="0"/>
              </a:rPr>
              <a:t>Real Decreto- Ley 26/2018 </a:t>
            </a:r>
            <a:r>
              <a:rPr lang="es-ES" sz="1600" b="0" i="0" dirty="0">
                <a:solidFill>
                  <a:srgbClr val="212120"/>
                </a:solidFill>
                <a:effectLst/>
                <a:latin typeface="Arial" panose="020B0604020202020204" pitchFamily="34" charset="0"/>
                <a:cs typeface="Arial" panose="020B0604020202020204" pitchFamily="34" charset="0"/>
              </a:rPr>
              <a:t>por el que se aprobaron medidas de urgencia sobre la creación artística y la cinematografía. Estas medidas se originan a raíz de la aprobación de la </a:t>
            </a:r>
            <a:r>
              <a:rPr lang="es-ES" sz="1600" b="1" i="0" dirty="0">
                <a:solidFill>
                  <a:srgbClr val="212120"/>
                </a:solidFill>
                <a:effectLst/>
                <a:latin typeface="Arial" panose="020B0604020202020204" pitchFamily="34" charset="0"/>
                <a:cs typeface="Arial" panose="020B0604020202020204" pitchFamily="34" charset="0"/>
              </a:rPr>
              <a:t>elaboración del ESTATUTO DEL ARTISTA</a:t>
            </a:r>
            <a:r>
              <a:rPr lang="es-ES" sz="1600" b="0" i="0" dirty="0">
                <a:solidFill>
                  <a:srgbClr val="212120"/>
                </a:solidFill>
                <a:effectLst/>
                <a:latin typeface="Arial" panose="020B0604020202020204" pitchFamily="34" charset="0"/>
                <a:cs typeface="Arial" panose="020B0604020202020204" pitchFamily="34" charset="0"/>
              </a:rPr>
              <a:t> el 6 de septiembre del 2018. </a:t>
            </a:r>
          </a:p>
          <a:p>
            <a:pPr marL="0" indent="0" algn="just">
              <a:buNone/>
            </a:pPr>
            <a:r>
              <a:rPr lang="es-ES" sz="1600" b="0" i="0" dirty="0">
                <a:solidFill>
                  <a:srgbClr val="212120"/>
                </a:solidFill>
                <a:effectLst/>
                <a:latin typeface="Arial" panose="020B0604020202020204" pitchFamily="34" charset="0"/>
                <a:cs typeface="Arial" panose="020B0604020202020204" pitchFamily="34" charset="0"/>
              </a:rPr>
              <a:t>Las medidas aprobadas están centradas en: </a:t>
            </a:r>
            <a:r>
              <a:rPr lang="es-ES" sz="1600" b="1" i="0" dirty="0">
                <a:solidFill>
                  <a:srgbClr val="212120"/>
                </a:solidFill>
                <a:effectLst/>
                <a:latin typeface="Arial" panose="020B0604020202020204" pitchFamily="34" charset="0"/>
                <a:cs typeface="Arial" panose="020B0604020202020204" pitchFamily="34" charset="0"/>
              </a:rPr>
              <a:t>fiscalidad, protección laboral y de Seguridad Social y compatibilidad </a:t>
            </a:r>
            <a:r>
              <a:rPr lang="es-ES" sz="1600" b="1" dirty="0">
                <a:solidFill>
                  <a:srgbClr val="212120"/>
                </a:solidFill>
                <a:latin typeface="Arial" panose="020B0604020202020204" pitchFamily="34" charset="0"/>
                <a:cs typeface="Arial" panose="020B0604020202020204" pitchFamily="34" charset="0"/>
              </a:rPr>
              <a:t>e</a:t>
            </a:r>
            <a:r>
              <a:rPr lang="es-ES" sz="1600" b="1" i="0" dirty="0">
                <a:solidFill>
                  <a:srgbClr val="212120"/>
                </a:solidFill>
                <a:effectLst/>
                <a:latin typeface="Arial" panose="020B0604020202020204" pitchFamily="34" charset="0"/>
                <a:cs typeface="Arial" panose="020B0604020202020204" pitchFamily="34" charset="0"/>
              </a:rPr>
              <a:t>ntre prestaciones por jubilación e ingresos por derechos de autor</a:t>
            </a:r>
            <a:r>
              <a:rPr lang="es-ES" sz="1600" b="0" i="0" dirty="0">
                <a:solidFill>
                  <a:srgbClr val="212120"/>
                </a:solidFill>
                <a:effectLst/>
                <a:latin typeface="Arial" panose="020B0604020202020204" pitchFamily="34" charset="0"/>
                <a:cs typeface="Arial" panose="020B0604020202020204" pitchFamily="34" charset="0"/>
              </a:rPr>
              <a:t>.  </a:t>
            </a:r>
          </a:p>
          <a:p>
            <a:pPr marL="0" indent="0" algn="just">
              <a:buNone/>
            </a:pPr>
            <a:r>
              <a:rPr lang="es-ES" sz="1600" b="0" i="0" dirty="0">
                <a:solidFill>
                  <a:srgbClr val="212120"/>
                </a:solidFill>
                <a:effectLst/>
                <a:latin typeface="Arial" panose="020B0604020202020204" pitchFamily="34" charset="0"/>
                <a:cs typeface="Arial" panose="020B0604020202020204" pitchFamily="34" charset="0"/>
              </a:rPr>
              <a:t>El 27 de julio de 2021 se publica </a:t>
            </a:r>
            <a:r>
              <a:rPr lang="es-ES" sz="1600" b="1" i="0" dirty="0">
                <a:solidFill>
                  <a:srgbClr val="212120"/>
                </a:solidFill>
                <a:effectLst/>
                <a:latin typeface="Arial" panose="020B0604020202020204" pitchFamily="34" charset="0"/>
                <a:cs typeface="Arial" panose="020B0604020202020204" pitchFamily="34" charset="0"/>
              </a:rPr>
              <a:t>el Real Decreto 639/2021 por el que se crea y regula la Comisión interministerial para el desarrollo del Estatuto del Artista.</a:t>
            </a:r>
          </a:p>
          <a:p>
            <a:pPr marL="0" indent="0" algn="just">
              <a:buNone/>
            </a:pPr>
            <a:r>
              <a:rPr lang="es-ES" sz="1600" dirty="0">
                <a:latin typeface="Arial" panose="020B0604020202020204" pitchFamily="34" charset="0"/>
                <a:cs typeface="Arial" panose="020B0604020202020204" pitchFamily="34" charset="0"/>
              </a:rPr>
              <a:t>Esta Comisión se ha marcado como una de las primeras medidas de trabajo la </a:t>
            </a:r>
            <a:r>
              <a:rPr lang="es-ES" sz="1600" b="1" dirty="0">
                <a:latin typeface="Arial" panose="020B0604020202020204" pitchFamily="34" charset="0"/>
                <a:cs typeface="Arial" panose="020B0604020202020204" pitchFamily="34" charset="0"/>
              </a:rPr>
              <a:t>modificación del Real Decreto 1435/1985</a:t>
            </a:r>
            <a:r>
              <a:rPr lang="es-ES" sz="1600" dirty="0">
                <a:latin typeface="Arial" panose="020B0604020202020204" pitchFamily="34" charset="0"/>
                <a:cs typeface="Arial" panose="020B0604020202020204" pitchFamily="34" charset="0"/>
              </a:rPr>
              <a:t>, con el objetivo de adaptarlo al momento actual y que se reconozcan las condiciones laborales al colectivo de artistas.</a:t>
            </a:r>
          </a:p>
          <a:p>
            <a:pPr marL="0" indent="0" algn="just">
              <a:buNone/>
            </a:pPr>
            <a:endParaRPr lang="es-ES" sz="1600" dirty="0">
              <a:latin typeface="Arial" panose="020B0604020202020204" pitchFamily="34" charset="0"/>
              <a:cs typeface="Arial" panose="020B0604020202020204" pitchFamily="34" charset="0"/>
            </a:endParaRPr>
          </a:p>
        </p:txBody>
      </p:sp>
      <p:sp>
        <p:nvSpPr>
          <p:cNvPr id="13" name="Marcador de número de diapositiva 12">
            <a:extLst>
              <a:ext uri="{FF2B5EF4-FFF2-40B4-BE49-F238E27FC236}">
                <a16:creationId xmlns:a16="http://schemas.microsoft.com/office/drawing/2014/main" id="{33EA5C99-271E-4BB2-9D1D-11B076B9B7A2}"/>
              </a:ext>
            </a:extLst>
          </p:cNvPr>
          <p:cNvSpPr>
            <a:spLocks noGrp="1"/>
          </p:cNvSpPr>
          <p:nvPr>
            <p:ph type="sldNum" sz="quarter" idx="12"/>
          </p:nvPr>
        </p:nvSpPr>
        <p:spPr/>
        <p:txBody>
          <a:bodyPr/>
          <a:lstStyle/>
          <a:p>
            <a:fld id="{C084E27E-DF10-47A5-A20A-B84DE997FB4A}" type="slidenum">
              <a:rPr lang="ca-ES" smtClean="0"/>
              <a:t>29</a:t>
            </a:fld>
            <a:endParaRPr lang="ca-ES"/>
          </a:p>
        </p:txBody>
      </p:sp>
    </p:spTree>
    <p:extLst>
      <p:ext uri="{BB962C8B-B14F-4D97-AF65-F5344CB8AC3E}">
        <p14:creationId xmlns:p14="http://schemas.microsoft.com/office/powerpoint/2010/main" val="170700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8A97C932-B089-40CF-8526-EEC27ED7F7F9}"/>
              </a:ext>
            </a:extLst>
          </p:cNvPr>
          <p:cNvSpPr>
            <a:spLocks noGrp="1"/>
          </p:cNvSpPr>
          <p:nvPr>
            <p:ph type="subTitle" idx="1"/>
          </p:nvPr>
        </p:nvSpPr>
        <p:spPr>
          <a:xfrm>
            <a:off x="354563" y="401216"/>
            <a:ext cx="11439331" cy="6139543"/>
          </a:xfrm>
        </p:spPr>
        <p:txBody>
          <a:bodyPr>
            <a:normAutofit fontScale="92500" lnSpcReduction="20000"/>
          </a:bodyPr>
          <a:lstStyle/>
          <a:p>
            <a:pPr lvl="0" algn="just">
              <a:lnSpc>
                <a:spcPct val="100000"/>
              </a:lnSpc>
              <a:spcBef>
                <a:spcPts val="0"/>
              </a:spcBef>
            </a:pPr>
            <a:r>
              <a:rPr lang="es-ES" sz="22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1.- ¿Cómo funciona cuando contrato a un artista francés para que actúe en mis obras? ¿Tiene régimen de intermitencia en Francia?</a:t>
            </a:r>
          </a:p>
          <a:p>
            <a:pPr lvl="0" algn="just">
              <a:lnSpc>
                <a:spcPct val="100000"/>
              </a:lnSpc>
              <a:spcBef>
                <a:spcPts val="0"/>
              </a:spcBef>
            </a:pPr>
            <a:endParaRPr lang="es-ES"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s-ES" dirty="0">
                <a:latin typeface="Arial" panose="020B0604020202020204" pitchFamily="34" charset="0"/>
                <a:cs typeface="Times New Roman" panose="02020603050405020304" pitchFamily="18" charset="0"/>
              </a:rPr>
              <a:t>Para periodos de estancia en España que no superen </a:t>
            </a:r>
            <a:r>
              <a:rPr lang="es-ES" b="1" dirty="0">
                <a:latin typeface="Arial" panose="020B0604020202020204" pitchFamily="34" charset="0"/>
                <a:cs typeface="Times New Roman" panose="02020603050405020304" pitchFamily="18" charset="0"/>
              </a:rPr>
              <a:t>los 3 meses de duración</a:t>
            </a:r>
            <a:r>
              <a:rPr lang="es-ES" dirty="0">
                <a:latin typeface="Arial" panose="020B0604020202020204" pitchFamily="34" charset="0"/>
                <a:cs typeface="Times New Roman" panose="02020603050405020304" pitchFamily="18" charset="0"/>
              </a:rPr>
              <a:t>, los ciudadanos de la Unión Europea sólo necesitarán estar en posesión del carné de identidad o del pasaporte en vigor de su país de origen, siempre que éste se encuentre en vigor. Para períodos de permanencia comprendidos </a:t>
            </a:r>
            <a:r>
              <a:rPr lang="es-ES" b="1" dirty="0">
                <a:latin typeface="Arial" panose="020B0604020202020204" pitchFamily="34" charset="0"/>
                <a:cs typeface="Times New Roman" panose="02020603050405020304" pitchFamily="18" charset="0"/>
              </a:rPr>
              <a:t>entre 3 meses y 1 año</a:t>
            </a:r>
            <a:r>
              <a:rPr lang="es-ES" dirty="0">
                <a:latin typeface="Arial" panose="020B0604020202020204" pitchFamily="34" charset="0"/>
                <a:cs typeface="Times New Roman" panose="02020603050405020304" pitchFamily="18" charset="0"/>
              </a:rPr>
              <a:t>, será necesario que soliciten la tarjeta temporal de residencia. Por lo general, se les aplicará retención en España siempre que la actuación artística se realice en España. Hay que ver convenios internacionales de doble imposición.</a:t>
            </a:r>
          </a:p>
          <a:p>
            <a:pPr lvl="0" algn="just">
              <a:lnSpc>
                <a:spcPct val="100000"/>
              </a:lnSpc>
              <a:spcBef>
                <a:spcPts val="0"/>
              </a:spcBef>
            </a:pPr>
            <a:endParaRPr lang="es-E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endParaRPr lang="es-E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0"/>
              </a:spcBef>
            </a:pPr>
            <a:r>
              <a:rPr lang="es-ES" sz="22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2.- Tipo de contratos de artes escénicas: ensayos, altas y bajas en bolos en gira, etc.</a:t>
            </a:r>
          </a:p>
          <a:p>
            <a:pPr lvl="0" algn="just">
              <a:lnSpc>
                <a:spcPct val="100000"/>
              </a:lnSpc>
              <a:spcBef>
                <a:spcPts val="0"/>
              </a:spcBef>
            </a:pPr>
            <a:r>
              <a:rPr lang="es-ES" b="1" dirty="0">
                <a:latin typeface="Arial" panose="020B0604020202020204" pitchFamily="34" charset="0"/>
                <a:cs typeface="Times New Roman" panose="02020603050405020304" pitchFamily="18" charset="0"/>
              </a:rPr>
              <a:t>TEORÍA: </a:t>
            </a:r>
            <a:r>
              <a:rPr lang="es-ES" dirty="0">
                <a:latin typeface="Arial" panose="020B0604020202020204" pitchFamily="34" charset="0"/>
                <a:cs typeface="Times New Roman" panose="02020603050405020304" pitchFamily="18" charset="0"/>
              </a:rPr>
              <a:t>El contrato de artistas se encuadra normalmente en un </a:t>
            </a:r>
            <a:r>
              <a:rPr lang="es-ES" b="1" dirty="0">
                <a:latin typeface="Arial" panose="020B0604020202020204" pitchFamily="34" charset="0"/>
                <a:cs typeface="Times New Roman" panose="02020603050405020304" pitchFamily="18" charset="0"/>
              </a:rPr>
              <a:t>CONTRATO DE DURACIÓN DETERMINADA POR OBRA O SERVICIO (CÓDIGO 401). </a:t>
            </a:r>
            <a:r>
              <a:rPr lang="es-ES" dirty="0">
                <a:latin typeface="Arial" panose="020B0604020202020204" pitchFamily="34" charset="0"/>
                <a:cs typeface="Times New Roman" panose="02020603050405020304" pitchFamily="18" charset="0"/>
              </a:rPr>
              <a:t>Es habitual que en el mismo contrato se indique el período previsto de ensayos, la temporada de exhibición en teatro y el período previsto en caso gira. El empresario o productor deberá formalizar el </a:t>
            </a:r>
            <a:r>
              <a:rPr lang="es-ES" b="1" dirty="0">
                <a:latin typeface="Arial" panose="020B0604020202020204" pitchFamily="34" charset="0"/>
                <a:cs typeface="Times New Roman" panose="02020603050405020304" pitchFamily="18" charset="0"/>
              </a:rPr>
              <a:t>ALTA (CON CARÁCTER PREVIO) </a:t>
            </a:r>
            <a:r>
              <a:rPr lang="es-ES" dirty="0">
                <a:latin typeface="Arial" panose="020B0604020202020204" pitchFamily="34" charset="0"/>
                <a:cs typeface="Times New Roman" panose="02020603050405020304" pitchFamily="18" charset="0"/>
              </a:rPr>
              <a:t>en la seguridad social desde el primer día de ensayos y hasta el final de la temporada en teatro (a excepción de posibles interrupciones de los ensayos, en cuyo caso tendrán que constar en el contrato). </a:t>
            </a:r>
          </a:p>
          <a:p>
            <a:pPr lvl="0" algn="just">
              <a:lnSpc>
                <a:spcPct val="100000"/>
              </a:lnSpc>
              <a:spcBef>
                <a:spcPts val="0"/>
              </a:spcBef>
            </a:pPr>
            <a:r>
              <a:rPr lang="es-ES" dirty="0">
                <a:latin typeface="Arial" panose="020B0604020202020204" pitchFamily="34" charset="0"/>
                <a:cs typeface="Times New Roman" panose="02020603050405020304" pitchFamily="18" charset="0"/>
              </a:rPr>
              <a:t>En caso de gira deberá tramitar las correspondientes altas y bajas de seguridad social por cada día de bolo (considerando asimismo los días de desplazamiento).</a:t>
            </a:r>
          </a:p>
          <a:p>
            <a:pPr marL="342900" lvl="0" indent="-342900" algn="just">
              <a:lnSpc>
                <a:spcPct val="100000"/>
              </a:lnSpc>
              <a:spcBef>
                <a:spcPts val="0"/>
              </a:spcBef>
              <a:buFont typeface="Arial" panose="020B060402020202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Arial" panose="020B0604020202020204" pitchFamily="34" charset="0"/>
              <a:buChar char="-"/>
            </a:pPr>
            <a:endParaRPr lang="es-E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2" name="Marcador de número de diapositiva 1">
            <a:extLst>
              <a:ext uri="{FF2B5EF4-FFF2-40B4-BE49-F238E27FC236}">
                <a16:creationId xmlns:a16="http://schemas.microsoft.com/office/drawing/2014/main" id="{9EB985D5-C232-448F-BA1F-A7A394DB00F0}"/>
              </a:ext>
            </a:extLst>
          </p:cNvPr>
          <p:cNvSpPr>
            <a:spLocks noGrp="1"/>
          </p:cNvSpPr>
          <p:nvPr>
            <p:ph type="sldNum" sz="quarter" idx="12"/>
          </p:nvPr>
        </p:nvSpPr>
        <p:spPr/>
        <p:txBody>
          <a:bodyPr/>
          <a:lstStyle/>
          <a:p>
            <a:fld id="{C084E27E-DF10-47A5-A20A-B84DE997FB4A}" type="slidenum">
              <a:rPr lang="ca-ES" smtClean="0"/>
              <a:t>3</a:t>
            </a:fld>
            <a:endParaRPr lang="ca-ES"/>
          </a:p>
        </p:txBody>
      </p:sp>
    </p:spTree>
    <p:extLst>
      <p:ext uri="{BB962C8B-B14F-4D97-AF65-F5344CB8AC3E}">
        <p14:creationId xmlns:p14="http://schemas.microsoft.com/office/powerpoint/2010/main" val="417430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uadroTexto 2">
            <a:extLst>
              <a:ext uri="{FF2B5EF4-FFF2-40B4-BE49-F238E27FC236}">
                <a16:creationId xmlns:a16="http://schemas.microsoft.com/office/drawing/2014/main" id="{D6A62E2E-57C7-4536-B92A-70EA717C3939}"/>
              </a:ext>
            </a:extLst>
          </p:cNvPr>
          <p:cNvSpPr txBox="1"/>
          <p:nvPr/>
        </p:nvSpPr>
        <p:spPr>
          <a:xfrm>
            <a:off x="2820379" y="2619248"/>
            <a:ext cx="6075727" cy="1015663"/>
          </a:xfrm>
          <a:prstGeom prst="rect">
            <a:avLst/>
          </a:prstGeom>
          <a:noFill/>
        </p:spPr>
        <p:txBody>
          <a:bodyPr wrap="square" rtlCol="0">
            <a:spAutoFit/>
          </a:bodyPr>
          <a:lstStyle/>
          <a:p>
            <a:pPr algn="ctr"/>
            <a:r>
              <a:rPr lang="ca-ES" sz="6000" dirty="0">
                <a:latin typeface="Bauhaus 93" panose="04030905020B02020C02" pitchFamily="82" charset="0"/>
              </a:rPr>
              <a:t>GRACIAS</a:t>
            </a:r>
            <a:endParaRPr lang="es-ES" sz="6000" dirty="0">
              <a:latin typeface="Bauhaus 93" panose="04030905020B02020C02" pitchFamily="82" charset="0"/>
            </a:endParaRPr>
          </a:p>
        </p:txBody>
      </p:sp>
      <p:sp>
        <p:nvSpPr>
          <p:cNvPr id="10" name="Marcador de número de diapositiva 9">
            <a:extLst>
              <a:ext uri="{FF2B5EF4-FFF2-40B4-BE49-F238E27FC236}">
                <a16:creationId xmlns:a16="http://schemas.microsoft.com/office/drawing/2014/main" id="{D5CDD790-A83B-47B6-9F7C-66C5496C12FD}"/>
              </a:ext>
            </a:extLst>
          </p:cNvPr>
          <p:cNvSpPr>
            <a:spLocks noGrp="1"/>
          </p:cNvSpPr>
          <p:nvPr>
            <p:ph type="sldNum" sz="quarter" idx="12"/>
          </p:nvPr>
        </p:nvSpPr>
        <p:spPr/>
        <p:txBody>
          <a:bodyPr/>
          <a:lstStyle/>
          <a:p>
            <a:fld id="{C084E27E-DF10-47A5-A20A-B84DE997FB4A}" type="slidenum">
              <a:rPr lang="ca-ES" smtClean="0"/>
              <a:t>30</a:t>
            </a:fld>
            <a:endParaRPr lang="ca-ES"/>
          </a:p>
        </p:txBody>
      </p:sp>
    </p:spTree>
    <p:extLst>
      <p:ext uri="{BB962C8B-B14F-4D97-AF65-F5344CB8AC3E}">
        <p14:creationId xmlns:p14="http://schemas.microsoft.com/office/powerpoint/2010/main" val="3275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9300" y="1070783"/>
            <a:ext cx="10451505" cy="743202"/>
          </a:xfrm>
          <a:solidFill>
            <a:schemeClr val="accent1">
              <a:lumMod val="20000"/>
              <a:lumOff val="80000"/>
            </a:schemeClr>
          </a:solidFill>
        </p:spPr>
        <p:txBody>
          <a:bodyPr rtlCol="0">
            <a:normAutofit/>
          </a:bodyPr>
          <a:lstStyle/>
          <a:p>
            <a:pPr algn="just" rtl="0"/>
            <a:r>
              <a:rPr lang="es-ES" sz="2000" dirty="0">
                <a:latin typeface="Arial" panose="020B0604020202020204" pitchFamily="34" charset="0"/>
                <a:cs typeface="Arial" panose="020B0604020202020204" pitchFamily="34" charset="0"/>
              </a:rPr>
              <a:t>RDL 8/2019 de 8 de marzo de medidas urgentes de protección social y de lucha contra la precariedad laboral en la </a:t>
            </a:r>
            <a:r>
              <a:rPr lang="es-ES" sz="2000" b="1" dirty="0">
                <a:latin typeface="Arial" panose="020B0604020202020204" pitchFamily="34" charset="0"/>
                <a:cs typeface="Arial" panose="020B0604020202020204" pitchFamily="34" charset="0"/>
              </a:rPr>
              <a:t>JORNADA</a:t>
            </a:r>
            <a:r>
              <a:rPr lang="es-ES" sz="2000" dirty="0">
                <a:latin typeface="Arial" panose="020B0604020202020204" pitchFamily="34" charset="0"/>
                <a:cs typeface="Arial" panose="020B0604020202020204" pitchFamily="34" charset="0"/>
              </a:rPr>
              <a:t> de trabajo</a:t>
            </a:r>
          </a:p>
        </p:txBody>
      </p:sp>
      <p:sp>
        <p:nvSpPr>
          <p:cNvPr id="3" name="Marcador de posición de contenido 2"/>
          <p:cNvSpPr>
            <a:spLocks noGrp="1"/>
          </p:cNvSpPr>
          <p:nvPr>
            <p:ph idx="1"/>
          </p:nvPr>
        </p:nvSpPr>
        <p:spPr>
          <a:xfrm>
            <a:off x="760574" y="1868487"/>
            <a:ext cx="10515600" cy="4351338"/>
          </a:xfrm>
        </p:spPr>
        <p:txBody>
          <a:bodyPr rtlCol="0">
            <a:normAutofit/>
          </a:bodyPr>
          <a:lstStyle/>
          <a:p>
            <a:pPr algn="just" rtl="0"/>
            <a:r>
              <a:rPr lang="es-ES" sz="1800" dirty="0">
                <a:latin typeface="Arial" panose="020B0604020202020204" pitchFamily="34" charset="0"/>
                <a:cs typeface="Arial" panose="020B0604020202020204" pitchFamily="34" charset="0"/>
              </a:rPr>
              <a:t>La publicación del RDL 8/2019 de 8 de marzo, y su posterior convalidación, estableció la </a:t>
            </a:r>
            <a:r>
              <a:rPr lang="es-ES" sz="1800" b="1" dirty="0">
                <a:latin typeface="Arial" panose="020B0604020202020204" pitchFamily="34" charset="0"/>
                <a:cs typeface="Arial" panose="020B0604020202020204" pitchFamily="34" charset="0"/>
              </a:rPr>
              <a:t>obligatoriedad de registrar la jornada laboral diaria </a:t>
            </a:r>
            <a:r>
              <a:rPr lang="es-ES" sz="1800" dirty="0">
                <a:latin typeface="Arial" panose="020B0604020202020204" pitchFamily="34" charset="0"/>
                <a:cs typeface="Arial" panose="020B0604020202020204" pitchFamily="34" charset="0"/>
              </a:rPr>
              <a:t>de cada trabajador, con la concreción del horario de inicio y fin, desde el día 12 de mayo de 2019.</a:t>
            </a:r>
          </a:p>
          <a:p>
            <a:pPr algn="just" rtl="0"/>
            <a:r>
              <a:rPr lang="es-ES" sz="1800" dirty="0">
                <a:latin typeface="Arial" panose="020B0604020202020204" pitchFamily="34" charset="0"/>
                <a:cs typeface="Arial" panose="020B0604020202020204" pitchFamily="34" charset="0"/>
              </a:rPr>
              <a:t>Se modifica el artículo 34 (jornada) del Estatuto de los Trabajadores, incluyendo esta nueva previsión.</a:t>
            </a:r>
          </a:p>
          <a:p>
            <a:pPr algn="just" rtl="0"/>
            <a:r>
              <a:rPr lang="es-ES" sz="1800" dirty="0">
                <a:latin typeface="Arial" panose="020B0604020202020204" pitchFamily="34" charset="0"/>
                <a:cs typeface="Arial" panose="020B0604020202020204" pitchFamily="34" charset="0"/>
              </a:rPr>
              <a:t>Se modifica el artículo 7 de la LISOS tipificando como infracción administrativa el incumplimiento de este deber empresarial.</a:t>
            </a:r>
          </a:p>
          <a:p>
            <a:pPr algn="just" rtl="0"/>
            <a:endParaRPr lang="es-ES" sz="2000" dirty="0">
              <a:latin typeface="Arial" panose="020B0604020202020204" pitchFamily="34" charset="0"/>
              <a:cs typeface="Arial" panose="020B0604020202020204" pitchFamily="34" charset="0"/>
            </a:endParaRPr>
          </a:p>
          <a:p>
            <a:pPr rtl="0"/>
            <a:endParaRPr lang="es-ES" dirty="0"/>
          </a:p>
        </p:txBody>
      </p:sp>
      <p:sp>
        <p:nvSpPr>
          <p:cNvPr id="4" name="Marcador de posición de contenido 3">
            <a:extLst>
              <a:ext uri="{FF2B5EF4-FFF2-40B4-BE49-F238E27FC236}">
                <a16:creationId xmlns:a16="http://schemas.microsoft.com/office/drawing/2014/main" id="{D008ACEB-6C33-4859-A9E1-7DB7005ECC0C}"/>
              </a:ext>
            </a:extLst>
          </p:cNvPr>
          <p:cNvSpPr txBox="1">
            <a:spLocks/>
          </p:cNvSpPr>
          <p:nvPr/>
        </p:nvSpPr>
        <p:spPr>
          <a:xfrm>
            <a:off x="760574" y="4039901"/>
            <a:ext cx="5059111" cy="256373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600" b="1" dirty="0">
                <a:solidFill>
                  <a:srgbClr val="0070C0"/>
                </a:solidFill>
                <a:latin typeface="Arial" panose="020B0604020202020204" pitchFamily="34" charset="0"/>
                <a:cs typeface="Arial" panose="020B0604020202020204" pitchFamily="34" charset="0"/>
              </a:rPr>
              <a:t>Apartado 7, artículo 34 TRET</a:t>
            </a:r>
          </a:p>
          <a:p>
            <a:pPr marL="0" indent="0" algn="just">
              <a:buNone/>
            </a:pPr>
            <a:r>
              <a:rPr lang="es-ES" sz="1600" dirty="0">
                <a:latin typeface="Arial" panose="020B0604020202020204" pitchFamily="34" charset="0"/>
                <a:cs typeface="Arial" panose="020B0604020202020204" pitchFamily="34" charset="0"/>
              </a:rPr>
              <a:t>El Gobierno, a propuesta del Ministro de Trabajo y Seguridad Social y previa consulta a las organizaciones sindicales y empresariales más representativas, podrá establecer ampliaciones o limitaciones en la ordenación y duración de la jornada de trabajo y de los descansos, </a:t>
            </a:r>
            <a:r>
              <a:rPr lang="es-ES" sz="1600" u="sng" dirty="0">
                <a:solidFill>
                  <a:schemeClr val="accent1">
                    <a:lumMod val="75000"/>
                  </a:schemeClr>
                </a:solidFill>
                <a:latin typeface="Arial" panose="020B0604020202020204" pitchFamily="34" charset="0"/>
                <a:cs typeface="Arial" panose="020B0604020202020204" pitchFamily="34" charset="0"/>
              </a:rPr>
              <a:t>así como especialidades en las obligaciones de registro de jornada</a:t>
            </a:r>
            <a:r>
              <a:rPr lang="es-ES" sz="1600" u="sng"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para aquellos sectores, </a:t>
            </a:r>
            <a:r>
              <a:rPr lang="es-ES" sz="1600" dirty="0">
                <a:latin typeface="Calibri" panose="020F0502020204030204" pitchFamily="34" charset="0"/>
                <a:cs typeface="Calibri" panose="020F0502020204030204" pitchFamily="34" charset="0"/>
              </a:rPr>
              <a:t>trabajos</a:t>
            </a:r>
            <a:r>
              <a:rPr lang="es-ES" sz="1600" dirty="0">
                <a:latin typeface="Arial" panose="020B0604020202020204" pitchFamily="34" charset="0"/>
                <a:cs typeface="Arial" panose="020B0604020202020204" pitchFamily="34" charset="0"/>
              </a:rPr>
              <a:t> y </a:t>
            </a:r>
            <a:r>
              <a:rPr lang="es-ES" sz="1600" u="sng" dirty="0">
                <a:solidFill>
                  <a:schemeClr val="accent1">
                    <a:lumMod val="75000"/>
                  </a:schemeClr>
                </a:solidFill>
                <a:latin typeface="Arial" panose="020B0604020202020204" pitchFamily="34" charset="0"/>
                <a:cs typeface="Arial" panose="020B0604020202020204" pitchFamily="34" charset="0"/>
              </a:rPr>
              <a:t>categorías profesionales </a:t>
            </a:r>
            <a:r>
              <a:rPr lang="es-ES" sz="1600" dirty="0">
                <a:latin typeface="Arial" panose="020B0604020202020204" pitchFamily="34" charset="0"/>
                <a:cs typeface="Arial" panose="020B0604020202020204" pitchFamily="34" charset="0"/>
              </a:rPr>
              <a:t>que por sus peculiaridades así lo requieran.</a:t>
            </a:r>
          </a:p>
          <a:p>
            <a:pPr algn="just"/>
            <a:endParaRPr lang="es-ES" sz="1600" dirty="0"/>
          </a:p>
        </p:txBody>
      </p:sp>
      <p:sp>
        <p:nvSpPr>
          <p:cNvPr id="5" name="Marcador de posición de contenido 5">
            <a:extLst>
              <a:ext uri="{FF2B5EF4-FFF2-40B4-BE49-F238E27FC236}">
                <a16:creationId xmlns:a16="http://schemas.microsoft.com/office/drawing/2014/main" id="{939D2D4A-BFFC-4C33-8708-45407F933919}"/>
              </a:ext>
            </a:extLst>
          </p:cNvPr>
          <p:cNvSpPr txBox="1">
            <a:spLocks/>
          </p:cNvSpPr>
          <p:nvPr/>
        </p:nvSpPr>
        <p:spPr>
          <a:xfrm>
            <a:off x="6018374" y="4039901"/>
            <a:ext cx="4851875" cy="2860706"/>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700" b="1" dirty="0">
                <a:solidFill>
                  <a:srgbClr val="0070C0"/>
                </a:solidFill>
                <a:latin typeface="Arial" panose="020B0604020202020204" pitchFamily="34" charset="0"/>
                <a:cs typeface="Arial" panose="020B0604020202020204" pitchFamily="34" charset="0"/>
              </a:rPr>
              <a:t>POSIBLES EXCEPCIONES</a:t>
            </a:r>
          </a:p>
          <a:p>
            <a:pPr marL="0" indent="0">
              <a:buNone/>
            </a:pPr>
            <a:r>
              <a:rPr lang="es-ES" sz="1800" dirty="0">
                <a:latin typeface="Arial" panose="020B0604020202020204" pitchFamily="34" charset="0"/>
                <a:cs typeface="Arial" panose="020B0604020202020204" pitchFamily="34" charset="0"/>
              </a:rPr>
              <a:t>La norma habilita al Gobierno para establecer excepciones en materia de  jornada para determinados sectores, trabajos y categorías profesionales.</a:t>
            </a:r>
          </a:p>
          <a:p>
            <a:pPr marL="0" indent="0" algn="just">
              <a:buNone/>
            </a:pPr>
            <a:r>
              <a:rPr lang="es-ES" sz="1700" b="1" dirty="0">
                <a:solidFill>
                  <a:srgbClr val="0070C0"/>
                </a:solidFill>
                <a:latin typeface="Arial" panose="020B0604020202020204" pitchFamily="34" charset="0"/>
                <a:cs typeface="Arial" panose="020B0604020202020204" pitchFamily="34" charset="0"/>
              </a:rPr>
              <a:t>EXCEPCIONES ACTUALES</a:t>
            </a:r>
          </a:p>
          <a:p>
            <a:pPr marL="0" indent="0" algn="just">
              <a:spcBef>
                <a:spcPts val="0"/>
              </a:spcBef>
              <a:buNone/>
            </a:pPr>
            <a:r>
              <a:rPr lang="es-ES" sz="1800" dirty="0">
                <a:latin typeface="Arial" panose="020B0604020202020204" pitchFamily="34" charset="0"/>
                <a:cs typeface="Arial" panose="020B0604020202020204" pitchFamily="34" charset="0"/>
              </a:rPr>
              <a:t>RD </a:t>
            </a:r>
            <a:r>
              <a:rPr lang="es-ES" sz="1700" dirty="0">
                <a:latin typeface="Arial" panose="020B0604020202020204" pitchFamily="34" charset="0"/>
                <a:cs typeface="Arial" panose="020B0604020202020204" pitchFamily="34" charset="0"/>
              </a:rPr>
              <a:t>1561/1955</a:t>
            </a:r>
            <a:r>
              <a:rPr lang="es-ES" sz="1800" dirty="0">
                <a:latin typeface="Arial" panose="020B0604020202020204" pitchFamily="34" charset="0"/>
                <a:cs typeface="Arial" panose="020B0604020202020204" pitchFamily="34" charset="0"/>
              </a:rPr>
              <a:t> de 21 de septiembre sobre jornadas especiales de trabajo.</a:t>
            </a:r>
          </a:p>
          <a:p>
            <a:pPr marL="0" indent="0" algn="just">
              <a:spcBef>
                <a:spcPts val="0"/>
              </a:spcBef>
              <a:buNone/>
            </a:pPr>
            <a:r>
              <a:rPr lang="es-ES" sz="1800" dirty="0">
                <a:latin typeface="Arial" panose="020B0604020202020204" pitchFamily="34" charset="0"/>
                <a:cs typeface="Arial" panose="020B0604020202020204" pitchFamily="34" charset="0"/>
              </a:rPr>
              <a:t>Esta norma regula jornadas especiales de trabajo para aquellos sectores y trabajos que por sus peculiaridades así lo requieren</a:t>
            </a:r>
          </a:p>
          <a:p>
            <a:endParaRPr lang="es-E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latin typeface="Arial" panose="020B0604020202020204" pitchFamily="34" charset="0"/>
              <a:cs typeface="Arial" panose="020B0604020202020204" pitchFamily="34" charset="0"/>
            </a:endParaRPr>
          </a:p>
        </p:txBody>
      </p:sp>
      <p:sp>
        <p:nvSpPr>
          <p:cNvPr id="11" name="Marcador de número de diapositiva 10">
            <a:extLst>
              <a:ext uri="{FF2B5EF4-FFF2-40B4-BE49-F238E27FC236}">
                <a16:creationId xmlns:a16="http://schemas.microsoft.com/office/drawing/2014/main" id="{0C1C198D-599F-4DD7-B9F3-60054AE7030E}"/>
              </a:ext>
            </a:extLst>
          </p:cNvPr>
          <p:cNvSpPr>
            <a:spLocks noGrp="1"/>
          </p:cNvSpPr>
          <p:nvPr>
            <p:ph type="sldNum" sz="quarter" idx="12"/>
          </p:nvPr>
        </p:nvSpPr>
        <p:spPr/>
        <p:txBody>
          <a:bodyPr/>
          <a:lstStyle/>
          <a:p>
            <a:fld id="{C084E27E-DF10-47A5-A20A-B84DE997FB4A}" type="slidenum">
              <a:rPr lang="ca-ES" smtClean="0"/>
              <a:t>4</a:t>
            </a:fld>
            <a:endParaRPr lang="ca-ES"/>
          </a:p>
        </p:txBody>
      </p:sp>
      <p:sp>
        <p:nvSpPr>
          <p:cNvPr id="8" name="CuadroTexto 7">
            <a:extLst>
              <a:ext uri="{FF2B5EF4-FFF2-40B4-BE49-F238E27FC236}">
                <a16:creationId xmlns:a16="http://schemas.microsoft.com/office/drawing/2014/main" id="{29980424-2562-410F-ABFB-4C46104B16E5}"/>
              </a:ext>
            </a:extLst>
          </p:cNvPr>
          <p:cNvSpPr txBox="1"/>
          <p:nvPr/>
        </p:nvSpPr>
        <p:spPr>
          <a:xfrm>
            <a:off x="593932" y="329993"/>
            <a:ext cx="1068224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rPr>
              <a:t>3.- Registro de jornadas de artistas contratados 1 único día, así como las obligaciones de PRL para dichos artistas.</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838200" y="410547"/>
            <a:ext cx="10862388" cy="5766416"/>
          </a:xfrm>
        </p:spPr>
        <p:txBody>
          <a:bodyPr>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21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El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RD 8/2019 de 8 de marzo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estableció la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obligatoriedad de registrar la jornada laboral diaria de todos los trabajadores</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no obstante, establecía también unas peculiaridades o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excepciones a la obligación general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 este registro horario para las relaciones de carácter especial (que incluye la relación de los artistas en espectáculos públicos).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Así es como, para estas relaciones especiales, de forma general, no se aplicaría el mandato del registro de jornada, excepto si disponen de una normativa específica que así lo indique. Lo  que conduce a la revisión de la normativa específica de los artistas, el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RD 1435/1985</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los diferentes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convenios colectivos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y al </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TRET</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 base a todo esto surgió la duda y la controversia sobre la obligación de registrar la jornada por parte de los artistas, por la remisión al ET como norma supletoria, de la que podría interpretarse la aplicación general de la norma. La consulta a la administración estableció que debía registrarse la jornada del artista.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Por todo ello en mayo de 2019, FAETEDA trasladó a sus socios la recomendación de llegar a un acuerdo sindical vía convenio para acordar </a:t>
            </a:r>
            <a:r>
              <a:rPr kumimoji="0" lang="es-E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Times New Roman" panose="02020603050405020304" pitchFamily="18" charset="0"/>
              </a:rPr>
              <a:t>co</a:t>
            </a:r>
            <a:r>
              <a:rPr lang="es-ES" sz="1800" dirty="0">
                <a:solidFill>
                  <a:prstClr val="black"/>
                </a:solidFill>
                <a:latin typeface="Arial" panose="020B0604020202020204" pitchFamily="34" charset="0"/>
                <a:cs typeface="Times New Roman" panose="02020603050405020304" pitchFamily="18" charset="0"/>
              </a:rPr>
              <a:t>n los sindicatos</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la </a:t>
            </a:r>
            <a:r>
              <a:rPr kumimoji="0" lang="es-ES" sz="1800" b="1" i="0" u="sng"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INAPLICACIÓN PROVISIONAL</a:t>
            </a:r>
            <a:r>
              <a:rPr kumimoji="0" lang="es-ES" sz="1800" b="0" i="0" u="sng"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para los actores y actrices de Teatro, considerando que se encuentran en uno de los supuestos de excepcionalidad al tratarse de una relación de carácter especial recogida en el artículo 2 del Estatuto de los Trabajadores. Se pide a los socios que indiquen urgentemente la primera notificación de registro de jornada que puedan recibir.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 caso de registro, se realizará como el de los trabajadores del régimen laboral.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solidFill>
                  <a:prstClr val="black"/>
                </a:solidFill>
                <a:latin typeface="Arial" panose="020B0604020202020204" pitchFamily="34" charset="0"/>
                <a:cs typeface="Times New Roman" panose="02020603050405020304" pitchFamily="18" charset="0"/>
              </a:rPr>
              <a:t>Se empezó a trabajar un cambio de sistema de jornada para los trabajadores de las artes escénicas a partir de nuestro hecho diferencial, sobre todo en giras, para incluirlo en el RD de jornadas especiales, y también la inclusión de la excepción del registro en la posible modificación del RD Artistas que todavía está paralizada.</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lvl="0" indent="0" algn="just">
              <a:lnSpc>
                <a:spcPct val="100000"/>
              </a:lnSpc>
              <a:spcBef>
                <a:spcPts val="0"/>
              </a:spcBef>
              <a:buNone/>
            </a:pPr>
            <a:endParaRPr lang="es-ES" sz="1800" dirty="0">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1800" dirty="0">
                <a:latin typeface="Arial" panose="020B0604020202020204" pitchFamily="34" charset="0"/>
                <a:cs typeface="Times New Roman" panose="02020603050405020304" pitchFamily="18" charset="0"/>
              </a:rPr>
              <a:t>Respecto a las </a:t>
            </a:r>
            <a:r>
              <a:rPr lang="es-ES" sz="1800" b="1" dirty="0">
                <a:latin typeface="Arial" panose="020B0604020202020204" pitchFamily="34" charset="0"/>
                <a:cs typeface="Times New Roman" panose="02020603050405020304" pitchFamily="18" charset="0"/>
              </a:rPr>
              <a:t>obligaciones</a:t>
            </a:r>
            <a:r>
              <a:rPr lang="es-ES" sz="1800" dirty="0">
                <a:latin typeface="Arial" panose="020B0604020202020204" pitchFamily="34" charset="0"/>
                <a:cs typeface="Times New Roman" panose="02020603050405020304" pitchFamily="18" charset="0"/>
              </a:rPr>
              <a:t> en materia de </a:t>
            </a:r>
            <a:r>
              <a:rPr lang="es-ES" sz="1800" b="1" dirty="0">
                <a:latin typeface="Arial" panose="020B0604020202020204" pitchFamily="34" charset="0"/>
                <a:cs typeface="Times New Roman" panose="02020603050405020304" pitchFamily="18" charset="0"/>
              </a:rPr>
              <a:t>Prevención de riesgos l</a:t>
            </a:r>
            <a:r>
              <a:rPr lang="es-ES" sz="1800" dirty="0">
                <a:latin typeface="Arial" panose="020B0604020202020204" pitchFamily="34" charset="0"/>
                <a:cs typeface="Times New Roman" panose="02020603050405020304" pitchFamily="18" charset="0"/>
              </a:rPr>
              <a:t>aborales, son </a:t>
            </a:r>
            <a:r>
              <a:rPr lang="es-ES" sz="1800" b="1" dirty="0">
                <a:latin typeface="Arial" panose="020B0604020202020204" pitchFamily="34" charset="0"/>
                <a:cs typeface="Times New Roman" panose="02020603050405020304" pitchFamily="18" charset="0"/>
              </a:rPr>
              <a:t>las mismas </a:t>
            </a:r>
            <a:r>
              <a:rPr lang="es-ES" sz="1800" dirty="0">
                <a:latin typeface="Arial" panose="020B0604020202020204" pitchFamily="34" charset="0"/>
                <a:cs typeface="Times New Roman" panose="02020603050405020304" pitchFamily="18" charset="0"/>
              </a:rPr>
              <a:t>que para el resto de personas trabajadoras (formación, información, vigilancia en la salud, etc.)</a:t>
            </a:r>
          </a:p>
          <a:p>
            <a:pPr marL="0" lvl="0" indent="0" algn="just">
              <a:lnSpc>
                <a:spcPct val="100000"/>
              </a:lnSpc>
              <a:spcBef>
                <a:spcPts val="0"/>
              </a:spcBef>
              <a:buNone/>
            </a:pPr>
            <a:endParaRPr lang="es-ES" sz="25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5</a:t>
            </a:fld>
            <a:endParaRPr lang="ca-ES"/>
          </a:p>
        </p:txBody>
      </p:sp>
    </p:spTree>
    <p:extLst>
      <p:ext uri="{BB962C8B-B14F-4D97-AF65-F5344CB8AC3E}">
        <p14:creationId xmlns:p14="http://schemas.microsoft.com/office/powerpoint/2010/main" val="293974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CuadroTexto 11">
            <a:extLst>
              <a:ext uri="{FF2B5EF4-FFF2-40B4-BE49-F238E27FC236}">
                <a16:creationId xmlns:a16="http://schemas.microsoft.com/office/drawing/2014/main" id="{55B5CC49-CD44-4B9F-9795-8DF251E8C71A}"/>
              </a:ext>
            </a:extLst>
          </p:cNvPr>
          <p:cNvSpPr txBox="1"/>
          <p:nvPr/>
        </p:nvSpPr>
        <p:spPr>
          <a:xfrm>
            <a:off x="3983945" y="1802616"/>
            <a:ext cx="3657603" cy="1200329"/>
          </a:xfrm>
          <a:prstGeom prst="rect">
            <a:avLst/>
          </a:prstGeom>
          <a:noFill/>
        </p:spPr>
        <p:txBody>
          <a:bodyPr wrap="square" rtlCol="0">
            <a:spAutoFit/>
          </a:bodyPr>
          <a:lstStyle/>
          <a:p>
            <a:pPr marL="285750" indent="-285750">
              <a:buFont typeface="Wingdings" panose="05000000000000000000" pitchFamily="2" charset="2"/>
              <a:buChar char="ü"/>
            </a:pPr>
            <a:r>
              <a:rPr lang="es-ES" sz="7200" b="1" dirty="0"/>
              <a:t>DIETAS</a:t>
            </a:r>
            <a:endParaRPr lang="ca-ES" sz="7200" dirty="0"/>
          </a:p>
        </p:txBody>
      </p:sp>
      <p:sp>
        <p:nvSpPr>
          <p:cNvPr id="16" name="Marcador de número de diapositiva 15">
            <a:extLst>
              <a:ext uri="{FF2B5EF4-FFF2-40B4-BE49-F238E27FC236}">
                <a16:creationId xmlns:a16="http://schemas.microsoft.com/office/drawing/2014/main" id="{FFEDB02D-CD84-43BF-B5A9-BCA5D36BB181}"/>
              </a:ext>
            </a:extLst>
          </p:cNvPr>
          <p:cNvSpPr>
            <a:spLocks noGrp="1"/>
          </p:cNvSpPr>
          <p:nvPr>
            <p:ph type="sldNum" sz="quarter" idx="12"/>
          </p:nvPr>
        </p:nvSpPr>
        <p:spPr/>
        <p:txBody>
          <a:bodyPr/>
          <a:lstStyle/>
          <a:p>
            <a:fld id="{C084E27E-DF10-47A5-A20A-B84DE997FB4A}" type="slidenum">
              <a:rPr lang="ca-ES" smtClean="0"/>
              <a:t>6</a:t>
            </a:fld>
            <a:endParaRPr lang="ca-ES"/>
          </a:p>
        </p:txBody>
      </p:sp>
      <p:sp>
        <p:nvSpPr>
          <p:cNvPr id="13" name="CuadroTexto 12">
            <a:extLst>
              <a:ext uri="{FF2B5EF4-FFF2-40B4-BE49-F238E27FC236}">
                <a16:creationId xmlns:a16="http://schemas.microsoft.com/office/drawing/2014/main" id="{5D60D96A-0034-4CDB-A519-83E1DF72A19D}"/>
              </a:ext>
            </a:extLst>
          </p:cNvPr>
          <p:cNvSpPr txBox="1"/>
          <p:nvPr/>
        </p:nvSpPr>
        <p:spPr>
          <a:xfrm>
            <a:off x="3064214" y="3254891"/>
            <a:ext cx="5998255" cy="1200329"/>
          </a:xfrm>
          <a:prstGeom prst="rect">
            <a:avLst/>
          </a:prstGeom>
          <a:noFill/>
        </p:spPr>
        <p:txBody>
          <a:bodyPr wrap="square" rtlCol="0">
            <a:spAutoFit/>
          </a:bodyPr>
          <a:lstStyle/>
          <a:p>
            <a:pPr marL="285750" indent="-285750">
              <a:buFont typeface="Wingdings" panose="05000000000000000000" pitchFamily="2" charset="2"/>
              <a:buChar char="ü"/>
            </a:pPr>
            <a:r>
              <a:rPr lang="es-ES" sz="7200" b="1" dirty="0"/>
              <a:t>ITINERANCIA</a:t>
            </a:r>
          </a:p>
        </p:txBody>
      </p:sp>
    </p:spTree>
    <p:extLst>
      <p:ext uri="{BB962C8B-B14F-4D97-AF65-F5344CB8AC3E}">
        <p14:creationId xmlns:p14="http://schemas.microsoft.com/office/powerpoint/2010/main" val="23303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8EDC1-F3F5-441A-8417-1AE4080AE136}"/>
              </a:ext>
            </a:extLst>
          </p:cNvPr>
          <p:cNvSpPr>
            <a:spLocks noGrp="1"/>
          </p:cNvSpPr>
          <p:nvPr>
            <p:ph type="ctrTitle"/>
          </p:nvPr>
        </p:nvSpPr>
        <p:spPr>
          <a:xfrm>
            <a:off x="1524000" y="765110"/>
            <a:ext cx="9626082" cy="1138335"/>
          </a:xfrm>
        </p:spPr>
        <p:txBody>
          <a:bodyPr anchor="t">
            <a:normAutofit/>
          </a:bodyPr>
          <a:lstStyle/>
          <a:p>
            <a:r>
              <a:rPr lang="es-ES" sz="3600" dirty="0">
                <a:latin typeface="Arial" panose="020B0604020202020204" pitchFamily="34" charset="0"/>
                <a:cs typeface="Arial" panose="020B0604020202020204" pitchFamily="34" charset="0"/>
              </a:rPr>
              <a:t>Contratación por Temporada y/o posible gira</a:t>
            </a:r>
          </a:p>
        </p:txBody>
      </p:sp>
      <p:sp>
        <p:nvSpPr>
          <p:cNvPr id="3" name="Subtítulo 2">
            <a:extLst>
              <a:ext uri="{FF2B5EF4-FFF2-40B4-BE49-F238E27FC236}">
                <a16:creationId xmlns:a16="http://schemas.microsoft.com/office/drawing/2014/main" id="{2AF7EF1F-890F-4068-B35D-028A4076D2B6}"/>
              </a:ext>
            </a:extLst>
          </p:cNvPr>
          <p:cNvSpPr>
            <a:spLocks noGrp="1"/>
          </p:cNvSpPr>
          <p:nvPr>
            <p:ph type="subTitle" idx="1"/>
          </p:nvPr>
        </p:nvSpPr>
        <p:spPr>
          <a:xfrm>
            <a:off x="1446245" y="1744825"/>
            <a:ext cx="9881118" cy="4161454"/>
          </a:xfrm>
        </p:spPr>
        <p:style>
          <a:lnRef idx="2">
            <a:schemeClr val="accent5"/>
          </a:lnRef>
          <a:fillRef idx="1">
            <a:schemeClr val="lt1"/>
          </a:fillRef>
          <a:effectRef idx="0">
            <a:schemeClr val="accent5"/>
          </a:effectRef>
          <a:fontRef idx="minor">
            <a:schemeClr val="dk1"/>
          </a:fontRef>
        </p:style>
        <p:txBody>
          <a:bodyPr>
            <a:noAutofit/>
          </a:bodyPr>
          <a:lstStyle/>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Los contratos para la realización de una obra o servicio ( código de contrato 401) han de formalizarse necesariamente por escrito.</a:t>
            </a:r>
            <a:endParaRPr lang="es-ES" sz="1200" dirty="0"/>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En los contratos suscritos para la realización de temporada y gira, hay que especificar en el contrato inicial que es para la realización de temporada en (plaza de contratación) y "posible gira" para que quede constancia que la gira y el posible desplazamiento es accesorio.</a:t>
            </a: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Se recomienda  introducir en el contrato laboral una cláusula indicando el concepto de «CENTRO DE TRABAJO ITINERANTE» a efectos del tratamiento de las </a:t>
            </a:r>
            <a:r>
              <a:rPr lang="es-ES" sz="1600" b="1" dirty="0">
                <a:latin typeface="Arial" panose="020B0604020202020204" pitchFamily="34" charset="0"/>
                <a:cs typeface="Arial" panose="020B0604020202020204" pitchFamily="34" charset="0"/>
              </a:rPr>
              <a:t>dietas en materia de tributación</a:t>
            </a:r>
            <a:r>
              <a:rPr lang="es-ES" sz="1600" dirty="0">
                <a:latin typeface="Arial" panose="020B0604020202020204" pitchFamily="34" charset="0"/>
                <a:cs typeface="Arial" panose="020B0604020202020204" pitchFamily="34" charset="0"/>
              </a:rPr>
              <a:t> en el supuesto de bolos en diferentes localidades.</a:t>
            </a:r>
          </a:p>
          <a:p>
            <a:pPr algn="just"/>
            <a:r>
              <a:rPr lang="es-ES" sz="1600" i="1" dirty="0">
                <a:solidFill>
                  <a:schemeClr val="accent1">
                    <a:lumMod val="75000"/>
                  </a:schemeClr>
                </a:solidFill>
                <a:latin typeface="Arial" panose="020B0604020202020204" pitchFamily="34" charset="0"/>
                <a:cs typeface="Arial" panose="020B0604020202020204" pitchFamily="34" charset="0"/>
              </a:rPr>
              <a:t>Ejemplo clausula a incluir en el contrato laboral en el supuesto de gira:</a:t>
            </a:r>
          </a:p>
          <a:p>
            <a:pPr algn="just"/>
            <a:r>
              <a:rPr lang="es-ES" sz="1600" i="1" dirty="0">
                <a:solidFill>
                  <a:schemeClr val="accent1">
                    <a:lumMod val="75000"/>
                  </a:schemeClr>
                </a:solidFill>
                <a:latin typeface="Arial" panose="020B0604020202020204" pitchFamily="34" charset="0"/>
                <a:cs typeface="Arial" panose="020B0604020202020204" pitchFamily="34" charset="0"/>
              </a:rPr>
              <a:t>«Este contrato contempla la realización de una gira con funciones en varias localidades, por lo que el centro de trabajo es itinerante a los efectos de exención de cotización y de tributación de las dietas de manutención, alojamiento y locomoción, siempre que las actuaciones se realicen en municipios distintos al que constituye la residencia habitual del trabajador</a:t>
            </a:r>
          </a:p>
        </p:txBody>
      </p:sp>
    </p:spTree>
    <p:extLst>
      <p:ext uri="{BB962C8B-B14F-4D97-AF65-F5344CB8AC3E}">
        <p14:creationId xmlns:p14="http://schemas.microsoft.com/office/powerpoint/2010/main" val="154879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B1EB9F-762D-4CBE-B726-EBA476AACC22}"/>
              </a:ext>
            </a:extLst>
          </p:cNvPr>
          <p:cNvSpPr/>
          <p:nvPr/>
        </p:nvSpPr>
        <p:spPr>
          <a:xfrm>
            <a:off x="1135310" y="1199570"/>
            <a:ext cx="10122716" cy="1077218"/>
          </a:xfrm>
          <a:prstGeom prst="rect">
            <a:avLst/>
          </a:prstGeom>
        </p:spPr>
        <p:txBody>
          <a:bodyPr wrap="square">
            <a:spAutoFit/>
          </a:bodyPr>
          <a:lstStyle/>
          <a:p>
            <a:pPr algn="just" fontAlgn="ctr"/>
            <a:r>
              <a:rPr lang="es-ES" sz="1600" dirty="0">
                <a:latin typeface="Arial" panose="020B0604020202020204" pitchFamily="34" charset="0"/>
                <a:cs typeface="Arial" panose="020B0604020202020204" pitchFamily="34" charset="0"/>
              </a:rPr>
              <a:t>a) Se contrata al personal para hacer </a:t>
            </a:r>
            <a:r>
              <a:rPr lang="es-ES" sz="1600" b="1" dirty="0">
                <a:latin typeface="Arial" panose="020B0604020202020204" pitchFamily="34" charset="0"/>
                <a:cs typeface="Arial" panose="020B0604020202020204" pitchFamily="34" charset="0"/>
              </a:rPr>
              <a:t>un bolo, un día o varios, en una determinada localidad</a:t>
            </a:r>
            <a:r>
              <a:rPr lang="es-ES" sz="1600" dirty="0">
                <a:latin typeface="Arial" panose="020B0604020202020204" pitchFamily="34" charset="0"/>
                <a:cs typeface="Arial" panose="020B0604020202020204" pitchFamily="34" charset="0"/>
              </a:rPr>
              <a:t>. En este supuesto, se considera que el centro de trabajo es </a:t>
            </a:r>
            <a:r>
              <a:rPr lang="es-ES" sz="1600" b="1" dirty="0">
                <a:latin typeface="Arial" panose="020B0604020202020204" pitchFamily="34" charset="0"/>
                <a:cs typeface="Arial" panose="020B0604020202020204" pitchFamily="34" charset="0"/>
              </a:rPr>
              <a:t>el lugar para el que se contrata</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no el del CENTRO DE TRABAJO DE LA EMPRESA,</a:t>
            </a:r>
            <a:r>
              <a:rPr lang="es-ES" sz="1600" dirty="0">
                <a:latin typeface="Arial" panose="020B0604020202020204" pitchFamily="34" charset="0"/>
                <a:cs typeface="Arial" panose="020B0604020202020204" pitchFamily="34" charset="0"/>
              </a:rPr>
              <a:t> por lo tanto, no existe desplazamiento a efecto de dietas. Si se pagan, han de tributar en IRPF y se tienen que integrar en la base de cotización a la seguridad social.</a:t>
            </a:r>
            <a:endParaRPr lang="es-ES" sz="1600" dirty="0">
              <a:solidFill>
                <a:srgbClr val="747474"/>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1A6F03B-63EE-454D-978F-7084D7B96184}"/>
              </a:ext>
            </a:extLst>
          </p:cNvPr>
          <p:cNvSpPr/>
          <p:nvPr/>
        </p:nvSpPr>
        <p:spPr>
          <a:xfrm>
            <a:off x="1135310" y="2390466"/>
            <a:ext cx="10256940" cy="1815882"/>
          </a:xfrm>
          <a:prstGeom prst="rect">
            <a:avLst/>
          </a:prstGeom>
        </p:spPr>
        <p:txBody>
          <a:bodyPr wrap="square">
            <a:spAutoFit/>
          </a:bodyPr>
          <a:lstStyle/>
          <a:p>
            <a:pPr algn="just" fontAlgn="ctr"/>
            <a:r>
              <a:rPr lang="es-ES" sz="1600" dirty="0">
                <a:latin typeface="Arial" panose="020B0604020202020204" pitchFamily="34" charset="0"/>
                <a:cs typeface="Arial" panose="020B0604020202020204" pitchFamily="34" charset="0"/>
              </a:rPr>
              <a:t>b) Se contrata al personal para que haga </a:t>
            </a:r>
            <a:r>
              <a:rPr lang="es-ES" sz="1600" b="1" dirty="0">
                <a:latin typeface="Arial" panose="020B0604020202020204" pitchFamily="34" charset="0"/>
                <a:cs typeface="Arial" panose="020B0604020202020204" pitchFamily="34" charset="0"/>
              </a:rPr>
              <a:t>una gira y actúe en diferentes localidades consecutivas</a:t>
            </a:r>
            <a:r>
              <a:rPr lang="es-ES" sz="1600" dirty="0">
                <a:latin typeface="Arial" panose="020B0604020202020204" pitchFamily="34" charset="0"/>
                <a:cs typeface="Arial" panose="020B0604020202020204" pitchFamily="34" charset="0"/>
              </a:rPr>
              <a:t>. En este caso, se considera que </a:t>
            </a:r>
            <a:r>
              <a:rPr lang="es-ES" sz="1600" b="1" dirty="0">
                <a:latin typeface="Arial" panose="020B0604020202020204" pitchFamily="34" charset="0"/>
                <a:cs typeface="Arial" panose="020B0604020202020204" pitchFamily="34" charset="0"/>
              </a:rPr>
              <a:t>el centro de trabajo es itinerante </a:t>
            </a:r>
            <a:r>
              <a:rPr lang="es-ES" sz="1600" dirty="0">
                <a:latin typeface="Arial" panose="020B0604020202020204" pitchFamily="34" charset="0"/>
                <a:cs typeface="Arial" panose="020B0604020202020204" pitchFamily="34" charset="0"/>
              </a:rPr>
              <a:t>y, por ello, la normativa del IRPF establece su exención en IRPF, siempre que no superen los límites establecidos (media dieta 26,67 € / dieta completa 53,34 € y estancia -hotel- por lo que se justifique). Estas dietas también están excluidas de cotización a la seguridad social, tal como establece el Reglamento de cotización, el cual se remite a la regulación del IRPF. El requisito imprescindible es que todas las </a:t>
            </a:r>
            <a:r>
              <a:rPr lang="es-ES" sz="1600" b="1" dirty="0">
                <a:latin typeface="Arial" panose="020B0604020202020204" pitchFamily="34" charset="0"/>
                <a:cs typeface="Arial" panose="020B0604020202020204" pitchFamily="34" charset="0"/>
              </a:rPr>
              <a:t>localidades itinerantes han de ser diferentes al domicilio habitual del trabajador</a:t>
            </a:r>
            <a:r>
              <a:rPr lang="es-ES" sz="1600" dirty="0">
                <a:latin typeface="Arial" panose="020B0604020202020204" pitchFamily="34" charset="0"/>
                <a:cs typeface="Arial" panose="020B0604020202020204" pitchFamily="34" charset="0"/>
              </a:rPr>
              <a:t>.</a:t>
            </a:r>
            <a:endParaRPr lang="es-ES" sz="1600" dirty="0">
              <a:solidFill>
                <a:srgbClr val="747474"/>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FE07D43-6241-43A2-B246-22C62C111B90}"/>
              </a:ext>
            </a:extLst>
          </p:cNvPr>
          <p:cNvSpPr txBox="1"/>
          <p:nvPr/>
        </p:nvSpPr>
        <p:spPr>
          <a:xfrm>
            <a:off x="1135310" y="439561"/>
            <a:ext cx="9594338" cy="646331"/>
          </a:xfrm>
          <a:prstGeom prst="rect">
            <a:avLst/>
          </a:prstGeom>
          <a:noFill/>
        </p:spPr>
        <p:txBody>
          <a:bodyPr wrap="square" rtlCol="0">
            <a:spAutoFit/>
          </a:bodyPr>
          <a:lstStyle/>
          <a:p>
            <a:r>
              <a:rPr lang="ca-ES" sz="3600" b="1" dirty="0">
                <a:solidFill>
                  <a:schemeClr val="accent1">
                    <a:lumMod val="75000"/>
                  </a:schemeClr>
                </a:solidFill>
                <a:latin typeface="Arial" panose="020B0604020202020204" pitchFamily="34" charset="0"/>
                <a:cs typeface="Arial" panose="020B0604020202020204" pitchFamily="34" charset="0"/>
              </a:rPr>
              <a:t>Centros de Trabajo </a:t>
            </a:r>
            <a:r>
              <a:rPr lang="ca-ES" sz="3600" b="1" dirty="0" err="1">
                <a:solidFill>
                  <a:schemeClr val="accent1">
                    <a:lumMod val="75000"/>
                  </a:schemeClr>
                </a:solidFill>
                <a:latin typeface="Arial" panose="020B0604020202020204" pitchFamily="34" charset="0"/>
                <a:cs typeface="Arial" panose="020B0604020202020204" pitchFamily="34" charset="0"/>
              </a:rPr>
              <a:t>itinerantes</a:t>
            </a:r>
            <a:r>
              <a:rPr lang="ca-ES" sz="3600" b="1" dirty="0">
                <a:solidFill>
                  <a:schemeClr val="accent1">
                    <a:lumMod val="75000"/>
                  </a:schemeClr>
                </a:solidFill>
                <a:latin typeface="Arial" panose="020B0604020202020204" pitchFamily="34" charset="0"/>
                <a:cs typeface="Arial" panose="020B0604020202020204" pitchFamily="34" charset="0"/>
              </a:rPr>
              <a:t>!!!!!</a:t>
            </a:r>
            <a:endParaRPr lang="es-ES" sz="3600" b="1" dirty="0">
              <a:solidFill>
                <a:schemeClr val="accent1">
                  <a:lumMod val="75000"/>
                </a:schemeClr>
              </a:solidFill>
              <a:latin typeface="Arial" panose="020B0604020202020204" pitchFamily="34" charset="0"/>
              <a:cs typeface="Arial" panose="020B0604020202020204" pitchFamily="34" charset="0"/>
            </a:endParaRPr>
          </a:p>
        </p:txBody>
      </p:sp>
      <p:sp>
        <p:nvSpPr>
          <p:cNvPr id="10" name="Marcador de número de diapositiva 9">
            <a:extLst>
              <a:ext uri="{FF2B5EF4-FFF2-40B4-BE49-F238E27FC236}">
                <a16:creationId xmlns:a16="http://schemas.microsoft.com/office/drawing/2014/main" id="{56E19A40-9C5C-4F8A-A1F6-D7C2F5369322}"/>
              </a:ext>
            </a:extLst>
          </p:cNvPr>
          <p:cNvSpPr>
            <a:spLocks noGrp="1"/>
          </p:cNvSpPr>
          <p:nvPr>
            <p:ph type="sldNum" sz="quarter" idx="12"/>
          </p:nvPr>
        </p:nvSpPr>
        <p:spPr/>
        <p:txBody>
          <a:bodyPr/>
          <a:lstStyle/>
          <a:p>
            <a:fld id="{C084E27E-DF10-47A5-A20A-B84DE997FB4A}" type="slidenum">
              <a:rPr lang="ca-ES" smtClean="0"/>
              <a:t>8</a:t>
            </a:fld>
            <a:endParaRPr lang="ca-ES"/>
          </a:p>
        </p:txBody>
      </p:sp>
      <p:sp>
        <p:nvSpPr>
          <p:cNvPr id="7" name="Rectángulo 6">
            <a:extLst>
              <a:ext uri="{FF2B5EF4-FFF2-40B4-BE49-F238E27FC236}">
                <a16:creationId xmlns:a16="http://schemas.microsoft.com/office/drawing/2014/main" id="{5FACE0DF-A8BA-4B9B-BA0F-0D7B86A58E5A}"/>
              </a:ext>
            </a:extLst>
          </p:cNvPr>
          <p:cNvSpPr/>
          <p:nvPr/>
        </p:nvSpPr>
        <p:spPr>
          <a:xfrm>
            <a:off x="1135310" y="4206348"/>
            <a:ext cx="10122716" cy="584775"/>
          </a:xfrm>
          <a:prstGeom prst="rect">
            <a:avLst/>
          </a:prstGeom>
        </p:spPr>
        <p:txBody>
          <a:bodyPr wrap="square">
            <a:spAutoFit/>
          </a:bodyPr>
          <a:lstStyle/>
          <a:p>
            <a:pPr algn="just" fontAlgn="ctr"/>
            <a:r>
              <a:rPr lang="es-ES" sz="1600" dirty="0">
                <a:latin typeface="Arial" panose="020B0604020202020204" pitchFamily="34" charset="0"/>
                <a:cs typeface="Arial" panose="020B0604020202020204" pitchFamily="34" charset="0"/>
              </a:rPr>
              <a:t>c) En todo caso, el empresario, en su condición de pagador es el que debe probar la realidad del desplazamiento, justificando el día, el lugar y el motivo del desplazamiento</a:t>
            </a:r>
            <a:endParaRPr lang="es-ES" sz="1600" dirty="0">
              <a:solidFill>
                <a:srgbClr val="747474"/>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CC35D19D-1504-45ED-BE1C-608A8C4C48DF}"/>
              </a:ext>
            </a:extLst>
          </p:cNvPr>
          <p:cNvPicPr>
            <a:picLocks noChangeAspect="1"/>
          </p:cNvPicPr>
          <p:nvPr/>
        </p:nvPicPr>
        <p:blipFill>
          <a:blip r:embed="rId2"/>
          <a:stretch>
            <a:fillRect/>
          </a:stretch>
        </p:blipFill>
        <p:spPr>
          <a:xfrm>
            <a:off x="3043935" y="4997386"/>
            <a:ext cx="5398770" cy="1541526"/>
          </a:xfrm>
          <a:prstGeom prst="rect">
            <a:avLst/>
          </a:prstGeom>
        </p:spPr>
      </p:pic>
    </p:spTree>
    <p:extLst>
      <p:ext uri="{BB962C8B-B14F-4D97-AF65-F5344CB8AC3E}">
        <p14:creationId xmlns:p14="http://schemas.microsoft.com/office/powerpoint/2010/main" val="42046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E0F2EA-7277-41DB-968A-5A5FD45E85E8}"/>
              </a:ext>
            </a:extLst>
          </p:cNvPr>
          <p:cNvSpPr>
            <a:spLocks noGrp="1"/>
          </p:cNvSpPr>
          <p:nvPr>
            <p:ph idx="1"/>
          </p:nvPr>
        </p:nvSpPr>
        <p:spPr>
          <a:xfrm>
            <a:off x="1098259" y="410547"/>
            <a:ext cx="10862388" cy="5766416"/>
          </a:xfrm>
        </p:spPr>
        <p:txBody>
          <a:bodyPr>
            <a:normAutofit fontScale="92500" lnSpcReduction="20000"/>
          </a:bodyPr>
          <a:lstStyle/>
          <a:p>
            <a:pPr marL="0" lvl="0" indent="0" algn="just">
              <a:lnSpc>
                <a:spcPct val="100000"/>
              </a:lnSpc>
              <a:spcBef>
                <a:spcPts val="0"/>
              </a:spcBef>
              <a:buNone/>
            </a:pPr>
            <a:r>
              <a:rPr lang="es-ES" sz="2500" b="1" dirty="0">
                <a:solidFill>
                  <a:schemeClr val="accent1">
                    <a:lumMod val="75000"/>
                  </a:schemeClr>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DIETAS SÍ COTIZAN:</a:t>
            </a:r>
          </a:p>
          <a:p>
            <a:pPr marL="0" lvl="0" indent="0" algn="just">
              <a:lnSpc>
                <a:spcPct val="100000"/>
              </a:lnSpc>
              <a:spcBef>
                <a:spcPts val="0"/>
              </a:spcBef>
              <a:buNone/>
            </a:pPr>
            <a:endParaRPr lang="es-ES" sz="2500" b="1" dirty="0">
              <a:solidFill>
                <a:schemeClr val="accent1">
                  <a:lumMod val="75000"/>
                </a:schemeClr>
              </a:solidFill>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UNA SOLA CONTRATACIÓN EN UNA SOLA PLAZA CON 	INDEPENDENCIA DE LOS DÍAS DE TRABAJO:</a:t>
            </a: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6 MESES EN BCN/MAD</a:t>
            </a: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7 DÍAS EN VALENCIA</a:t>
            </a: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1 BOLO</a:t>
            </a:r>
          </a:p>
          <a:p>
            <a:pPr marL="0" lvl="0" indent="0" algn="just">
              <a:lnSpc>
                <a:spcPct val="100000"/>
              </a:lnSpc>
              <a:spcBef>
                <a:spcPts val="0"/>
              </a:spcBef>
              <a:buNone/>
            </a:pPr>
            <a:endParaRPr lang="es-ES" sz="2500" b="1" dirty="0">
              <a:solidFill>
                <a:schemeClr val="accent1">
                  <a:lumMod val="75000"/>
                </a:schemeClr>
              </a:solidFill>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DISTINTOS ESPECTÁCULOS (AUNQUE LOS HAGAN LAS 	MISMAS PERSONAS). POR EJEMPLO LOS MÚSICOS.</a:t>
            </a:r>
          </a:p>
          <a:p>
            <a:pPr marL="0" lvl="0" indent="0" algn="just">
              <a:lnSpc>
                <a:spcPct val="100000"/>
              </a:lnSpc>
              <a:spcBef>
                <a:spcPts val="0"/>
              </a:spcBef>
              <a:buNone/>
            </a:pPr>
            <a:endParaRPr lang="es-ES" sz="2500" b="1" dirty="0">
              <a:solidFill>
                <a:schemeClr val="accent1">
                  <a:lumMod val="75000"/>
                </a:schemeClr>
              </a:solidFill>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SI EL BOLO O FUNCIONES LO SON EN EL LUGAR DEL 	DOMICILIO DEL TRABAJADOR</a:t>
            </a:r>
          </a:p>
          <a:p>
            <a:pPr marL="0" lvl="0" indent="0" algn="just">
              <a:lnSpc>
                <a:spcPct val="100000"/>
              </a:lnSpc>
              <a:spcBef>
                <a:spcPts val="0"/>
              </a:spcBef>
              <a:buNone/>
            </a:pPr>
            <a:endParaRPr lang="es-ES" sz="2500" b="1" dirty="0">
              <a:solidFill>
                <a:schemeClr val="accent1">
                  <a:lumMod val="75000"/>
                </a:schemeClr>
              </a:solidFill>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2500" b="1" dirty="0">
                <a:solidFill>
                  <a:schemeClr val="accent1">
                    <a:lumMod val="75000"/>
                  </a:schemeClr>
                </a:solidFill>
                <a:highlight>
                  <a:srgbClr val="FFFF00"/>
                </a:highlight>
                <a:latin typeface="Arial" panose="020B0604020202020204" pitchFamily="34" charset="0"/>
                <a:cs typeface="Times New Roman" panose="02020603050405020304" pitchFamily="18" charset="0"/>
              </a:rPr>
              <a:t>DIETAS NO COTIZAN:</a:t>
            </a:r>
          </a:p>
          <a:p>
            <a:pPr marL="0" lvl="0" indent="0" algn="just">
              <a:lnSpc>
                <a:spcPct val="100000"/>
              </a:lnSpc>
              <a:spcBef>
                <a:spcPts val="0"/>
              </a:spcBef>
              <a:buNone/>
            </a:pPr>
            <a:endParaRPr lang="es-ES" sz="2500" b="1" dirty="0">
              <a:solidFill>
                <a:schemeClr val="accent1">
                  <a:lumMod val="75000"/>
                </a:schemeClr>
              </a:solidFill>
              <a:latin typeface="Arial" panose="020B0604020202020204" pitchFamily="34" charset="0"/>
              <a:cs typeface="Times New Roman" panose="02020603050405020304" pitchFamily="18" charset="0"/>
            </a:endParaRP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EN ESPECTÁCULO QUE HACE VARIAS PLAZAS</a:t>
            </a: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DONDE NO RESIDA EL TRABAJADOR</a:t>
            </a:r>
          </a:p>
          <a:p>
            <a:pPr marL="0" lvl="0" indent="0" algn="just">
              <a:lnSpc>
                <a:spcPct val="100000"/>
              </a:lnSpc>
              <a:spcBef>
                <a:spcPts val="0"/>
              </a:spcBef>
              <a:buNone/>
            </a:pPr>
            <a:r>
              <a:rPr lang="es-ES" sz="2500" b="1" dirty="0">
                <a:solidFill>
                  <a:schemeClr val="accent1">
                    <a:lumMod val="75000"/>
                  </a:schemeClr>
                </a:solidFill>
                <a:latin typeface="Arial" panose="020B0604020202020204" pitchFamily="34" charset="0"/>
                <a:cs typeface="Times New Roman" panose="02020603050405020304" pitchFamily="18" charset="0"/>
              </a:rPr>
              <a:t>	- AUNQUE LAS FUNCIONES SEAN EN EL LUGAR DE SEDE DE LA 	EMPRESA</a:t>
            </a:r>
            <a:endParaRPr lang="es-ES" sz="2000" b="1" dirty="0">
              <a:solidFill>
                <a:schemeClr val="accent1">
                  <a:lumMod val="75000"/>
                </a:schemeClr>
              </a:solidFill>
              <a:latin typeface="Arial" panose="020B0604020202020204" pitchFamily="34" charset="0"/>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E3303783-05B4-4DB1-B19F-C5DF8ACFCAA9}"/>
              </a:ext>
            </a:extLst>
          </p:cNvPr>
          <p:cNvSpPr>
            <a:spLocks noGrp="1"/>
          </p:cNvSpPr>
          <p:nvPr>
            <p:ph type="sldNum" sz="quarter" idx="12"/>
          </p:nvPr>
        </p:nvSpPr>
        <p:spPr/>
        <p:txBody>
          <a:bodyPr/>
          <a:lstStyle/>
          <a:p>
            <a:fld id="{C084E27E-DF10-47A5-A20A-B84DE997FB4A}" type="slidenum">
              <a:rPr lang="ca-ES" smtClean="0"/>
              <a:t>9</a:t>
            </a:fld>
            <a:endParaRPr lang="ca-ES"/>
          </a:p>
        </p:txBody>
      </p:sp>
    </p:spTree>
    <p:extLst>
      <p:ext uri="{BB962C8B-B14F-4D97-AF65-F5344CB8AC3E}">
        <p14:creationId xmlns:p14="http://schemas.microsoft.com/office/powerpoint/2010/main" val="36441186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4408</Words>
  <Application>Microsoft Office PowerPoint</Application>
  <PresentationFormat>Panorámica</PresentationFormat>
  <Paragraphs>245</Paragraphs>
  <Slides>30</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Bauhaus 93</vt:lpstr>
      <vt:lpstr>Calibri</vt:lpstr>
      <vt:lpstr>Calibri Light</vt:lpstr>
      <vt:lpstr>Courier New</vt:lpstr>
      <vt:lpstr>Wingdings</vt:lpstr>
      <vt:lpstr>Tema de Office</vt:lpstr>
      <vt:lpstr>Presentación de PowerPoint</vt:lpstr>
      <vt:lpstr>Presentación de PowerPoint</vt:lpstr>
      <vt:lpstr>Presentación de PowerPoint</vt:lpstr>
      <vt:lpstr>RDL 8/2019 de 8 de marzo de medidas urgentes de protección social y de lucha contra la precariedad laboral en la JORNADA de trabajo</vt:lpstr>
      <vt:lpstr>Presentación de PowerPoint</vt:lpstr>
      <vt:lpstr>Presentación de PowerPoint</vt:lpstr>
      <vt:lpstr>Contratación por Temporada y/o posible gira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CAMBIOS EN MATERIA TRIBUTARIA</vt:lpstr>
      <vt:lpstr>Presentación de PowerPoint</vt:lpstr>
      <vt:lpstr>Presentación de PowerPoint</vt:lpstr>
      <vt:lpstr>Presentación de PowerPoint</vt:lpstr>
      <vt:lpstr>Novedades y aspectos más relevantes en materia tributaria, laboral y de seguridad social</vt:lpstr>
      <vt:lpstr>Real Decreto 901/2020, de 13 de octubre, por el que se regulan los PLANES DE IGUALDAD y su registro.</vt:lpstr>
      <vt:lpstr> Real Decreto-ley 28/2020, de 22 de septiembre, de TRABAJO A DISTANCIA </vt:lpstr>
      <vt:lpstr> Cambios en materia laboral y de seguridad social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Vidal</dc:creator>
  <cp:lastModifiedBy>Isabel Vidal</cp:lastModifiedBy>
  <cp:revision>57</cp:revision>
  <cp:lastPrinted>2021-10-14T10:52:28Z</cp:lastPrinted>
  <dcterms:created xsi:type="dcterms:W3CDTF">2019-11-07T16:06:21Z</dcterms:created>
  <dcterms:modified xsi:type="dcterms:W3CDTF">2021-10-21T16:24:33Z</dcterms:modified>
</cp:coreProperties>
</file>