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8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</p:sldIdLst>
  <p:sldSz cy="5143500" cx="9144000"/>
  <p:notesSz cx="7099300" cy="10234600"/>
  <p:embeddedFontLst>
    <p:embeddedFont>
      <p:font typeface="Roboto"/>
      <p:regular r:id="rId75"/>
      <p:bold r:id="rId76"/>
      <p:italic r:id="rId77"/>
      <p:boldItalic r:id="rId78"/>
    </p:embeddedFont>
    <p:embeddedFont>
      <p:font typeface="Hind"/>
      <p:regular r:id="rId79"/>
      <p:bold r:id="rId8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99">
          <p15:clr>
            <a:srgbClr val="A4A3A4"/>
          </p15:clr>
        </p15:guide>
        <p15:guide id="2" orient="horz" pos="2743">
          <p15:clr>
            <a:srgbClr val="A4A3A4"/>
          </p15:clr>
        </p15:guide>
        <p15:guide id="3" pos="5329">
          <p15:clr>
            <a:srgbClr val="A4A3A4"/>
          </p15:clr>
        </p15:guide>
        <p15:guide id="4" pos="385">
          <p15:clr>
            <a:srgbClr val="A4A3A4"/>
          </p15:clr>
        </p15:guide>
      </p15:sldGuideLst>
    </p:ext>
    <p:ext uri="{2D200454-40CA-4A62-9FC3-DE9A4176ACB9}">
      <p15:notesGuideLst>
        <p15:guide id="1" orient="horz" pos="2417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0FDACAC-6BC3-46A6-B8F4-43B4808E177E}">
  <a:tblStyle styleId="{D0FDACAC-6BC3-46A6-B8F4-43B4808E177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99" orient="horz"/>
        <p:guide pos="2743" orient="horz"/>
        <p:guide pos="5329"/>
        <p:guide pos="385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417" orient="horz"/>
        <p:guide pos="2236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font" Target="fonts/Hind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font" Target="fonts/Roboto-regular.fntdata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font" Target="fonts/Roboto-italic.fntdata"/><Relationship Id="rId32" Type="http://schemas.openxmlformats.org/officeDocument/2006/relationships/slide" Target="slides/slide26.xml"/><Relationship Id="rId76" Type="http://schemas.openxmlformats.org/officeDocument/2006/relationships/font" Target="fonts/Roboto-bold.fntdata"/><Relationship Id="rId35" Type="http://schemas.openxmlformats.org/officeDocument/2006/relationships/slide" Target="slides/slide29.xml"/><Relationship Id="rId79" Type="http://schemas.openxmlformats.org/officeDocument/2006/relationships/font" Target="fonts/Hind-regular.fntdata"/><Relationship Id="rId34" Type="http://schemas.openxmlformats.org/officeDocument/2006/relationships/slide" Target="slides/slide28.xml"/><Relationship Id="rId78" Type="http://schemas.openxmlformats.org/officeDocument/2006/relationships/font" Target="fonts/Roboto-boldItalic.fntdata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9925" y="4861425"/>
            <a:ext cx="5679425" cy="46055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85cd96289c_0_190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85cd96289c_0_190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RIAL CHOCOLATES - ANALISIS DE SITUACIÓ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cb8c2657f7_0_59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cb8c2657f7_0_59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39aa8ef8e_0_6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39aa8ef8e_0_6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cb8c2657f7_0_66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cb8c2657f7_0_66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ccaadc92f3_0_0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ccaadc92f3_0_0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cb8c2657f7_0_35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cb8c2657f7_0_35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942044cce2_0_4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942044cce2_0_4:notes"/>
          <p:cNvSpPr/>
          <p:nvPr>
            <p:ph idx="2" type="sldImg"/>
          </p:nvPr>
        </p:nvSpPr>
        <p:spPr>
          <a:xfrm>
            <a:off x="1183450" y="767595"/>
            <a:ext cx="47331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cb8c2657f7_0_86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cb8c2657f7_0_86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98e40b7416_0_21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98e40b7416_0_21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942044cce2_0_103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942044cce2_0_103:notes"/>
          <p:cNvSpPr/>
          <p:nvPr>
            <p:ph idx="2" type="sldImg"/>
          </p:nvPr>
        </p:nvSpPr>
        <p:spPr>
          <a:xfrm>
            <a:off x="1183450" y="767595"/>
            <a:ext cx="47331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942044cce2_0_108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942044cce2_0_108:notes"/>
          <p:cNvSpPr/>
          <p:nvPr>
            <p:ph idx="2" type="sldImg"/>
          </p:nvPr>
        </p:nvSpPr>
        <p:spPr>
          <a:xfrm>
            <a:off x="1183450" y="767595"/>
            <a:ext cx="47331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cb8c2657f7_0_22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cb8c2657f7_0_22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42044cce2_0_240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942044cce2_0_240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52c59de566_0_16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52c59de566_0_16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942044cce2_0_119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g942044cce2_0_119:notes"/>
          <p:cNvSpPr/>
          <p:nvPr>
            <p:ph idx="2" type="sldImg"/>
          </p:nvPr>
        </p:nvSpPr>
        <p:spPr>
          <a:xfrm>
            <a:off x="1183450" y="767595"/>
            <a:ext cx="47331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942044cce2_0_247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942044cce2_0_247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e7c6054a35_0_3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e7c6054a35_0_3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52c59de566_0_21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52c59de566_0_21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e7c6054a35_2_0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e7c6054a35_2_0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52c59de566_0_39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52c59de566_0_39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942044cce2_0_348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942044cce2_0_348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53533e4ef0_1_12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g153533e4ef0_1_12:notes"/>
          <p:cNvSpPr/>
          <p:nvPr>
            <p:ph idx="2" type="sldImg"/>
          </p:nvPr>
        </p:nvSpPr>
        <p:spPr>
          <a:xfrm>
            <a:off x="394406" y="767595"/>
            <a:ext cx="63105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ccba1548f4_0_0:notes"/>
          <p:cNvSpPr/>
          <p:nvPr>
            <p:ph idx="2" type="sldImg"/>
          </p:nvPr>
        </p:nvSpPr>
        <p:spPr>
          <a:xfrm>
            <a:off x="394716" y="767595"/>
            <a:ext cx="63105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g2ccba1548f4_0_0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53533e4ef0_1_17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g153533e4ef0_1_17:notes"/>
          <p:cNvSpPr/>
          <p:nvPr>
            <p:ph idx="2" type="sldImg"/>
          </p:nvPr>
        </p:nvSpPr>
        <p:spPr>
          <a:xfrm>
            <a:off x="394406" y="767595"/>
            <a:ext cx="63105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53533e4ef0_1_23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153533e4ef0_1_23:notes"/>
          <p:cNvSpPr/>
          <p:nvPr>
            <p:ph idx="2" type="sldImg"/>
          </p:nvPr>
        </p:nvSpPr>
        <p:spPr>
          <a:xfrm>
            <a:off x="394406" y="767595"/>
            <a:ext cx="63105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53533e4ef0_1_33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g153533e4ef0_1_33:notes"/>
          <p:cNvSpPr/>
          <p:nvPr>
            <p:ph idx="2" type="sldImg"/>
          </p:nvPr>
        </p:nvSpPr>
        <p:spPr>
          <a:xfrm>
            <a:off x="394406" y="767595"/>
            <a:ext cx="63105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53533e4ef0_1_39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g153533e4ef0_1_39:notes"/>
          <p:cNvSpPr/>
          <p:nvPr>
            <p:ph idx="2" type="sldImg"/>
          </p:nvPr>
        </p:nvSpPr>
        <p:spPr>
          <a:xfrm>
            <a:off x="394406" y="767595"/>
            <a:ext cx="63105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53533e4ef0_1_44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g153533e4ef0_1_44:notes"/>
          <p:cNvSpPr/>
          <p:nvPr>
            <p:ph idx="2" type="sldImg"/>
          </p:nvPr>
        </p:nvSpPr>
        <p:spPr>
          <a:xfrm>
            <a:off x="394406" y="767595"/>
            <a:ext cx="63105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53533e4ef0_1_467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g153533e4ef0_1_467:notes"/>
          <p:cNvSpPr/>
          <p:nvPr>
            <p:ph idx="2" type="sldImg"/>
          </p:nvPr>
        </p:nvSpPr>
        <p:spPr>
          <a:xfrm>
            <a:off x="394406" y="767595"/>
            <a:ext cx="63105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53533e4ef0_1_462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53533e4ef0_1_462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53533e4ef0_1_479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53533e4ef0_1_479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53533e4ef0_1_59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153533e4ef0_1_59:notes"/>
          <p:cNvSpPr/>
          <p:nvPr>
            <p:ph idx="2" type="sldImg"/>
          </p:nvPr>
        </p:nvSpPr>
        <p:spPr>
          <a:xfrm>
            <a:off x="394406" y="767595"/>
            <a:ext cx="63105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53533e4ef0_1_67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153533e4ef0_1_67:notes"/>
          <p:cNvSpPr/>
          <p:nvPr>
            <p:ph idx="2" type="sldImg"/>
          </p:nvPr>
        </p:nvSpPr>
        <p:spPr>
          <a:xfrm>
            <a:off x="394406" y="767595"/>
            <a:ext cx="63105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cb8c2657f7_0_25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cb8c2657f7_0_25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53533e4ef0_1_121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g153533e4ef0_1_121:notes"/>
          <p:cNvSpPr/>
          <p:nvPr>
            <p:ph idx="2" type="sldImg"/>
          </p:nvPr>
        </p:nvSpPr>
        <p:spPr>
          <a:xfrm>
            <a:off x="394406" y="767595"/>
            <a:ext cx="63105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e7c6054a35_0_541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g1e7c6054a35_0_541:notes"/>
          <p:cNvSpPr/>
          <p:nvPr>
            <p:ph idx="2" type="sldImg"/>
          </p:nvPr>
        </p:nvSpPr>
        <p:spPr>
          <a:xfrm>
            <a:off x="394406" y="767595"/>
            <a:ext cx="63105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e7c6054a35_0_547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g1e7c6054a35_0_547:notes"/>
          <p:cNvSpPr/>
          <p:nvPr>
            <p:ph idx="2" type="sldImg"/>
          </p:nvPr>
        </p:nvSpPr>
        <p:spPr>
          <a:xfrm>
            <a:off x="394406" y="767595"/>
            <a:ext cx="63105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e7c6054a35_0_529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1e7c6054a35_0_529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e7c6054a35_0_534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1e7c6054a35_0_534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153533e4ef0_1_75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g153533e4ef0_1_75:notes"/>
          <p:cNvSpPr/>
          <p:nvPr>
            <p:ph idx="2" type="sldImg"/>
          </p:nvPr>
        </p:nvSpPr>
        <p:spPr>
          <a:xfrm>
            <a:off x="394406" y="767595"/>
            <a:ext cx="63105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53533e4ef0_1_131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g153533e4ef0_1_131:notes"/>
          <p:cNvSpPr/>
          <p:nvPr>
            <p:ph idx="2" type="sldImg"/>
          </p:nvPr>
        </p:nvSpPr>
        <p:spPr>
          <a:xfrm>
            <a:off x="394406" y="767595"/>
            <a:ext cx="63105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53533e4ef0_1_190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g153533e4ef0_1_190:notes"/>
          <p:cNvSpPr/>
          <p:nvPr>
            <p:ph idx="2" type="sldImg"/>
          </p:nvPr>
        </p:nvSpPr>
        <p:spPr>
          <a:xfrm>
            <a:off x="394406" y="767595"/>
            <a:ext cx="63105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53533e4ef0_1_196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g153533e4ef0_1_196:notes"/>
          <p:cNvSpPr/>
          <p:nvPr>
            <p:ph idx="2" type="sldImg"/>
          </p:nvPr>
        </p:nvSpPr>
        <p:spPr>
          <a:xfrm>
            <a:off x="394406" y="767595"/>
            <a:ext cx="63105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53533e4ef0_1_213:notes"/>
          <p:cNvSpPr txBox="1"/>
          <p:nvPr>
            <p:ph idx="1" type="body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g153533e4ef0_1_213:notes"/>
          <p:cNvSpPr/>
          <p:nvPr>
            <p:ph idx="2" type="sldImg"/>
          </p:nvPr>
        </p:nvSpPr>
        <p:spPr>
          <a:xfrm>
            <a:off x="394406" y="767595"/>
            <a:ext cx="63105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98e40b7416_0_15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98e40b7416_0_15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e7c6054a35_0_285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1e7c6054a35_0_285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80a9deb509_0_19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280a9deb509_0_19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80a9deb509_0_25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280a9deb509_0_25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80a9deb509_0_30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280a9deb509_0_30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80a9deb509_0_43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280a9deb509_0_43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280a9deb509_0_53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280a9deb509_0_53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80a9deb509_0_69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80a9deb509_0_69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53533e4ef0_1_490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153533e4ef0_1_490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52c59de566_0_12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52c59de566_0_12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942044cce2_0_354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942044cce2_0_354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cb8c2657f7_0_48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cb8c2657f7_0_48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53533e4ef0_2_9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153533e4ef0_2_9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153533e4ef0_2_14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153533e4ef0_2_14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153533e4ef0_2_20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153533e4ef0_2_20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153533e4ef0_2_28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153533e4ef0_2_28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2ccaadc92f3_0_7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2ccaadc92f3_0_7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ccba1548f4_0_257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2ccba1548f4_0_257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2ccaadc92f3_0_12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2ccaadc92f3_0_12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153533e4ef0_1_503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153533e4ef0_1_503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53533e4ef0_1_495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153533e4ef0_1_495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cb8c2657f7_0_53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cb8c2657f7_0_53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cb8c2657f7_0_42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cb8c2657f7_0_42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cb8c2657f7_0_75:notes"/>
          <p:cNvSpPr/>
          <p:nvPr>
            <p:ph idx="2" type="sldImg"/>
          </p:nvPr>
        </p:nvSpPr>
        <p:spPr>
          <a:xfrm>
            <a:off x="394600" y="767575"/>
            <a:ext cx="6310800" cy="383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cb8c2657f7_0_75:notes"/>
          <p:cNvSpPr txBox="1"/>
          <p:nvPr>
            <p:ph idx="1" type="body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helenacasas.com" TargetMode="External"/><Relationship Id="rId3" Type="http://schemas.openxmlformats.org/officeDocument/2006/relationships/image" Target="../media/image2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11" Type="http://schemas.openxmlformats.org/officeDocument/2006/relationships/image" Target="../media/image13.png"/><Relationship Id="rId10" Type="http://schemas.openxmlformats.org/officeDocument/2006/relationships/image" Target="../media/image3.png"/><Relationship Id="rId9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8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11" Type="http://schemas.openxmlformats.org/officeDocument/2006/relationships/image" Target="../media/image6.png"/><Relationship Id="rId10" Type="http://schemas.openxmlformats.org/officeDocument/2006/relationships/image" Target="../media/image10.png"/><Relationship Id="rId9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Title" type="title">
  <p:cSld name="TITLE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3710238" y="-10076633"/>
            <a:ext cx="14593800" cy="15286259"/>
            <a:chOff x="-3710238" y="-10000433"/>
            <a:chExt cx="14593800" cy="15286259"/>
          </a:xfrm>
        </p:grpSpPr>
        <p:sp>
          <p:nvSpPr>
            <p:cNvPr id="11" name="Google Shape;11;p2"/>
            <p:cNvSpPr/>
            <p:nvPr/>
          </p:nvSpPr>
          <p:spPr>
            <a:xfrm rot="-4825121">
              <a:off x="4860864" y="2372244"/>
              <a:ext cx="2707164" cy="2707164"/>
            </a:xfrm>
            <a:prstGeom prst="chord">
              <a:avLst>
                <a:gd fmla="val 5384687" name="adj1"/>
                <a:gd fmla="val 16200000" name="adj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710238" y="-10000433"/>
              <a:ext cx="14593800" cy="14593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" name="Google Shape;13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67221" y="3510800"/>
              <a:ext cx="1976574" cy="933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1284625" y="1253625"/>
            <a:ext cx="6574800" cy="15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b="1" sz="50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b="1" sz="5000"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b="1" sz="5000"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b="1" sz="5000"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b="1" sz="50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b="1" sz="50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b="1" sz="50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b="1" sz="50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b="1" sz="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/>
        </p:nvSpPr>
        <p:spPr>
          <a:xfrm>
            <a:off x="3016075" y="512608"/>
            <a:ext cx="31119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3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Montserrat Peñarroya</a:t>
            </a:r>
            <a:endParaRPr b="1" sz="2300"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1284425" y="2774625"/>
            <a:ext cx="6575100" cy="61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/>
          <p:nvPr/>
        </p:nvSpPr>
        <p:spPr>
          <a:xfrm>
            <a:off x="7433700" y="3436200"/>
            <a:ext cx="3473700" cy="3473700"/>
          </a:xfrm>
          <a:prstGeom prst="donut">
            <a:avLst>
              <a:gd fmla="val 15923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/>
          <p:nvPr/>
        </p:nvSpPr>
        <p:spPr>
          <a:xfrm rot="-685435">
            <a:off x="7650581" y="2380620"/>
            <a:ext cx="1182936" cy="1023140"/>
          </a:xfrm>
          <a:prstGeom prst="triangle">
            <a:avLst>
              <a:gd fmla="val 50000" name="adj"/>
            </a:avLst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gular Slide (Yellow)">
  <p:cSld name="CUSTOM_4_1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/>
          <p:nvPr/>
        </p:nvSpPr>
        <p:spPr>
          <a:xfrm>
            <a:off x="282300" y="-2401450"/>
            <a:ext cx="8579400" cy="3589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1"/>
          <p:cNvSpPr txBox="1"/>
          <p:nvPr>
            <p:ph type="title"/>
          </p:nvPr>
        </p:nvSpPr>
        <p:spPr>
          <a:xfrm>
            <a:off x="1315450" y="27475"/>
            <a:ext cx="6513000" cy="8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idx="1" type="body"/>
          </p:nvPr>
        </p:nvSpPr>
        <p:spPr>
          <a:xfrm>
            <a:off x="1562150" y="1396325"/>
            <a:ext cx="6002100" cy="28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➜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➜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➜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300">
                <a:solidFill>
                  <a:schemeClr val="accent3"/>
                </a:solidFill>
              </a:defRPr>
            </a:lvl1pPr>
            <a:lvl2pPr lvl="1" rtl="0" algn="r">
              <a:buNone/>
              <a:defRPr b="1" sz="1300">
                <a:solidFill>
                  <a:schemeClr val="accent3"/>
                </a:solidFill>
              </a:defRPr>
            </a:lvl2pPr>
            <a:lvl3pPr lvl="2" rtl="0" algn="r">
              <a:buNone/>
              <a:defRPr b="1" sz="1300">
                <a:solidFill>
                  <a:schemeClr val="accent3"/>
                </a:solidFill>
              </a:defRPr>
            </a:lvl3pPr>
            <a:lvl4pPr lvl="3" rtl="0" algn="r">
              <a:buNone/>
              <a:defRPr b="1" sz="1300">
                <a:solidFill>
                  <a:schemeClr val="accent3"/>
                </a:solidFill>
              </a:defRPr>
            </a:lvl4pPr>
            <a:lvl5pPr lvl="4" rtl="0" algn="r">
              <a:buNone/>
              <a:defRPr b="1" sz="1300">
                <a:solidFill>
                  <a:schemeClr val="accent3"/>
                </a:solidFill>
              </a:defRPr>
            </a:lvl5pPr>
            <a:lvl6pPr lvl="5" rtl="0" algn="r">
              <a:buNone/>
              <a:defRPr b="1" sz="1300">
                <a:solidFill>
                  <a:schemeClr val="accent3"/>
                </a:solidFill>
              </a:defRPr>
            </a:lvl6pPr>
            <a:lvl7pPr lvl="6" rtl="0" algn="r">
              <a:buNone/>
              <a:defRPr b="1" sz="1300">
                <a:solidFill>
                  <a:schemeClr val="accent3"/>
                </a:solidFill>
              </a:defRPr>
            </a:lvl7pPr>
            <a:lvl8pPr lvl="7" rtl="0" algn="r">
              <a:buNone/>
              <a:defRPr b="1" sz="1300">
                <a:solidFill>
                  <a:schemeClr val="accent3"/>
                </a:solidFill>
              </a:defRPr>
            </a:lvl8pPr>
            <a:lvl9pPr lvl="8" rtl="0" algn="r">
              <a:buNone/>
              <a:defRPr b="1" sz="1300">
                <a:solidFill>
                  <a:schemeClr val="accent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reenshot (Blue)">
  <p:cSld name="CUSTOM_6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/>
          <p:nvPr/>
        </p:nvSpPr>
        <p:spPr>
          <a:xfrm>
            <a:off x="-1022800" y="-1638100"/>
            <a:ext cx="3574500" cy="3574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2"/>
          <p:cNvSpPr txBox="1"/>
          <p:nvPr>
            <p:ph type="title"/>
          </p:nvPr>
        </p:nvSpPr>
        <p:spPr>
          <a:xfrm>
            <a:off x="231400" y="273875"/>
            <a:ext cx="1811100" cy="124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81" name="Google Shape;8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4025" y="-15150"/>
            <a:ext cx="9356750" cy="52631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2"/>
          <p:cNvSpPr/>
          <p:nvPr/>
        </p:nvSpPr>
        <p:spPr>
          <a:xfrm>
            <a:off x="4562350" y="1832050"/>
            <a:ext cx="1133100" cy="1133100"/>
          </a:xfrm>
          <a:prstGeom prst="ellipse">
            <a:avLst/>
          </a:prstGeom>
          <a:noFill/>
          <a:ln cap="flat" cmpd="sng" w="28575">
            <a:solidFill>
              <a:srgbClr val="D9D9D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>
                <a:solidFill>
                  <a:srgbClr val="D9D9D9"/>
                </a:solidFill>
                <a:latin typeface="Hind"/>
                <a:ea typeface="Hind"/>
                <a:cs typeface="Hind"/>
                <a:sym typeface="Hind"/>
              </a:rPr>
              <a:t>Paste Image</a:t>
            </a:r>
            <a:endParaRPr b="1">
              <a:solidFill>
                <a:srgbClr val="D9D9D9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83" name="Google Shape;83;p12"/>
          <p:cNvSpPr txBox="1"/>
          <p:nvPr>
            <p:ph idx="1" type="subTitle"/>
          </p:nvPr>
        </p:nvSpPr>
        <p:spPr>
          <a:xfrm>
            <a:off x="3584650" y="721050"/>
            <a:ext cx="3309900" cy="22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reenshot (Red)">
  <p:cSld name="CUSTOM_6_1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4025" y="-15150"/>
            <a:ext cx="9356750" cy="52631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/>
          <p:nvPr/>
        </p:nvSpPr>
        <p:spPr>
          <a:xfrm>
            <a:off x="-1022800" y="-1638100"/>
            <a:ext cx="3574500" cy="3574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3"/>
          <p:cNvSpPr txBox="1"/>
          <p:nvPr>
            <p:ph type="title"/>
          </p:nvPr>
        </p:nvSpPr>
        <p:spPr>
          <a:xfrm>
            <a:off x="231400" y="273875"/>
            <a:ext cx="1811100" cy="124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8" name="Google Shape;88;p13"/>
          <p:cNvSpPr/>
          <p:nvPr/>
        </p:nvSpPr>
        <p:spPr>
          <a:xfrm>
            <a:off x="4562350" y="1832050"/>
            <a:ext cx="1133100" cy="1133100"/>
          </a:xfrm>
          <a:prstGeom prst="ellipse">
            <a:avLst/>
          </a:prstGeom>
          <a:noFill/>
          <a:ln cap="flat" cmpd="sng" w="28575">
            <a:solidFill>
              <a:srgbClr val="D9D9D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>
                <a:solidFill>
                  <a:srgbClr val="D9D9D9"/>
                </a:solidFill>
                <a:latin typeface="Hind"/>
                <a:ea typeface="Hind"/>
                <a:cs typeface="Hind"/>
                <a:sym typeface="Hind"/>
              </a:rPr>
              <a:t>Paste Image</a:t>
            </a:r>
            <a:endParaRPr b="1">
              <a:solidFill>
                <a:srgbClr val="D9D9D9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89" name="Google Shape;89;p13"/>
          <p:cNvSpPr txBox="1"/>
          <p:nvPr>
            <p:ph idx="1" type="subTitle"/>
          </p:nvPr>
        </p:nvSpPr>
        <p:spPr>
          <a:xfrm>
            <a:off x="3584650" y="721050"/>
            <a:ext cx="3309900" cy="22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reenshot (Yellow)">
  <p:cSld name="CUSTOM_6_1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4025" y="-15150"/>
            <a:ext cx="9356750" cy="52631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/>
          <p:nvPr/>
        </p:nvSpPr>
        <p:spPr>
          <a:xfrm>
            <a:off x="-1022800" y="-1638100"/>
            <a:ext cx="3574500" cy="3574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4"/>
          <p:cNvSpPr txBox="1"/>
          <p:nvPr>
            <p:ph type="title"/>
          </p:nvPr>
        </p:nvSpPr>
        <p:spPr>
          <a:xfrm>
            <a:off x="231400" y="273875"/>
            <a:ext cx="1811100" cy="124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4" name="Google Shape;94;p14"/>
          <p:cNvSpPr/>
          <p:nvPr/>
        </p:nvSpPr>
        <p:spPr>
          <a:xfrm>
            <a:off x="4562350" y="1832050"/>
            <a:ext cx="1133100" cy="1133100"/>
          </a:xfrm>
          <a:prstGeom prst="ellipse">
            <a:avLst/>
          </a:prstGeom>
          <a:noFill/>
          <a:ln cap="flat" cmpd="sng" w="28575">
            <a:solidFill>
              <a:srgbClr val="D9D9D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>
                <a:solidFill>
                  <a:srgbClr val="D9D9D9"/>
                </a:solidFill>
                <a:latin typeface="Hind"/>
                <a:ea typeface="Hind"/>
                <a:cs typeface="Hind"/>
                <a:sym typeface="Hind"/>
              </a:rPr>
              <a:t>Paste Image</a:t>
            </a:r>
            <a:endParaRPr b="1">
              <a:solidFill>
                <a:srgbClr val="D9D9D9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95" name="Google Shape;95;p14"/>
          <p:cNvSpPr txBox="1"/>
          <p:nvPr>
            <p:ph idx="1" type="subTitle"/>
          </p:nvPr>
        </p:nvSpPr>
        <p:spPr>
          <a:xfrm>
            <a:off x="3584650" y="721050"/>
            <a:ext cx="3309900" cy="22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u="sng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nimal (Blue)">
  <p:cSld name="CUSTOM_7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/>
          <p:nvPr/>
        </p:nvSpPr>
        <p:spPr>
          <a:xfrm>
            <a:off x="-2363300" y="-2675375"/>
            <a:ext cx="6831600" cy="3696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5"/>
          <p:cNvSpPr txBox="1"/>
          <p:nvPr>
            <p:ph type="title"/>
          </p:nvPr>
        </p:nvSpPr>
        <p:spPr>
          <a:xfrm>
            <a:off x="231400" y="121475"/>
            <a:ext cx="3151800" cy="6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300">
                <a:solidFill>
                  <a:schemeClr val="accent1"/>
                </a:solidFill>
              </a:defRPr>
            </a:lvl1pPr>
            <a:lvl2pPr lvl="1" rtl="0" algn="r">
              <a:buNone/>
              <a:defRPr b="1" sz="1300">
                <a:solidFill>
                  <a:schemeClr val="accent1"/>
                </a:solidFill>
              </a:defRPr>
            </a:lvl2pPr>
            <a:lvl3pPr lvl="2" rtl="0" algn="r">
              <a:buNone/>
              <a:defRPr b="1" sz="1300">
                <a:solidFill>
                  <a:schemeClr val="accent1"/>
                </a:solidFill>
              </a:defRPr>
            </a:lvl3pPr>
            <a:lvl4pPr lvl="3" rtl="0" algn="r">
              <a:buNone/>
              <a:defRPr b="1" sz="1300">
                <a:solidFill>
                  <a:schemeClr val="accent1"/>
                </a:solidFill>
              </a:defRPr>
            </a:lvl4pPr>
            <a:lvl5pPr lvl="4" rtl="0" algn="r">
              <a:buNone/>
              <a:defRPr b="1" sz="1300">
                <a:solidFill>
                  <a:schemeClr val="accent1"/>
                </a:solidFill>
              </a:defRPr>
            </a:lvl5pPr>
            <a:lvl6pPr lvl="5" rtl="0" algn="r">
              <a:buNone/>
              <a:defRPr b="1" sz="1300">
                <a:solidFill>
                  <a:schemeClr val="accent1"/>
                </a:solidFill>
              </a:defRPr>
            </a:lvl6pPr>
            <a:lvl7pPr lvl="6" rtl="0" algn="r">
              <a:buNone/>
              <a:defRPr b="1" sz="1300">
                <a:solidFill>
                  <a:schemeClr val="accent1"/>
                </a:solidFill>
              </a:defRPr>
            </a:lvl7pPr>
            <a:lvl8pPr lvl="7" rtl="0" algn="r">
              <a:buNone/>
              <a:defRPr b="1" sz="1300">
                <a:solidFill>
                  <a:schemeClr val="accent1"/>
                </a:solidFill>
              </a:defRPr>
            </a:lvl8pPr>
            <a:lvl9pPr lvl="8" rtl="0" algn="r">
              <a:buNone/>
              <a:defRPr b="1" sz="1300"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nimal (Red)">
  <p:cSld name="CUSTOM_7_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/>
          <p:nvPr/>
        </p:nvSpPr>
        <p:spPr>
          <a:xfrm>
            <a:off x="-2363300" y="-2675375"/>
            <a:ext cx="6831600" cy="3696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6"/>
          <p:cNvSpPr txBox="1"/>
          <p:nvPr>
            <p:ph type="title"/>
          </p:nvPr>
        </p:nvSpPr>
        <p:spPr>
          <a:xfrm>
            <a:off x="231400" y="121475"/>
            <a:ext cx="3151800" cy="6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3" name="Google Shape;10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300">
                <a:solidFill>
                  <a:schemeClr val="accent2"/>
                </a:solidFill>
              </a:defRPr>
            </a:lvl1pPr>
            <a:lvl2pPr lvl="1" rtl="0" algn="r">
              <a:buNone/>
              <a:defRPr b="1" sz="1300">
                <a:solidFill>
                  <a:schemeClr val="accent2"/>
                </a:solidFill>
              </a:defRPr>
            </a:lvl2pPr>
            <a:lvl3pPr lvl="2" rtl="0" algn="r">
              <a:buNone/>
              <a:defRPr b="1" sz="1300">
                <a:solidFill>
                  <a:schemeClr val="accent2"/>
                </a:solidFill>
              </a:defRPr>
            </a:lvl3pPr>
            <a:lvl4pPr lvl="3" rtl="0" algn="r">
              <a:buNone/>
              <a:defRPr b="1" sz="1300">
                <a:solidFill>
                  <a:schemeClr val="accent2"/>
                </a:solidFill>
              </a:defRPr>
            </a:lvl4pPr>
            <a:lvl5pPr lvl="4" rtl="0" algn="r">
              <a:buNone/>
              <a:defRPr b="1" sz="1300">
                <a:solidFill>
                  <a:schemeClr val="accent2"/>
                </a:solidFill>
              </a:defRPr>
            </a:lvl5pPr>
            <a:lvl6pPr lvl="5" rtl="0" algn="r">
              <a:buNone/>
              <a:defRPr b="1" sz="1300">
                <a:solidFill>
                  <a:schemeClr val="accent2"/>
                </a:solidFill>
              </a:defRPr>
            </a:lvl6pPr>
            <a:lvl7pPr lvl="6" rtl="0" algn="r">
              <a:buNone/>
              <a:defRPr b="1" sz="1300">
                <a:solidFill>
                  <a:schemeClr val="accent2"/>
                </a:solidFill>
              </a:defRPr>
            </a:lvl7pPr>
            <a:lvl8pPr lvl="7" rtl="0" algn="r">
              <a:buNone/>
              <a:defRPr b="1" sz="1300">
                <a:solidFill>
                  <a:schemeClr val="accent2"/>
                </a:solidFill>
              </a:defRPr>
            </a:lvl8pPr>
            <a:lvl9pPr lvl="8" rtl="0" algn="r">
              <a:buNone/>
              <a:defRPr b="1" sz="1300">
                <a:solidFill>
                  <a:schemeClr val="accen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nimal (Yellow)">
  <p:cSld name="CUSTOM_7_1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/>
          <p:nvPr/>
        </p:nvSpPr>
        <p:spPr>
          <a:xfrm>
            <a:off x="-2363300" y="-2675375"/>
            <a:ext cx="6831600" cy="3696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7"/>
          <p:cNvSpPr txBox="1"/>
          <p:nvPr>
            <p:ph type="title"/>
          </p:nvPr>
        </p:nvSpPr>
        <p:spPr>
          <a:xfrm>
            <a:off x="231400" y="121475"/>
            <a:ext cx="3151800" cy="6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7" name="Google Shape;10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300">
                <a:solidFill>
                  <a:schemeClr val="accent3"/>
                </a:solidFill>
              </a:defRPr>
            </a:lvl1pPr>
            <a:lvl2pPr lvl="1" rtl="0" algn="r">
              <a:buNone/>
              <a:defRPr b="1" sz="1300">
                <a:solidFill>
                  <a:schemeClr val="accent3"/>
                </a:solidFill>
              </a:defRPr>
            </a:lvl2pPr>
            <a:lvl3pPr lvl="2" rtl="0" algn="r">
              <a:buNone/>
              <a:defRPr b="1" sz="1300">
                <a:solidFill>
                  <a:schemeClr val="accent3"/>
                </a:solidFill>
              </a:defRPr>
            </a:lvl3pPr>
            <a:lvl4pPr lvl="3" rtl="0" algn="r">
              <a:buNone/>
              <a:defRPr b="1" sz="1300">
                <a:solidFill>
                  <a:schemeClr val="accent3"/>
                </a:solidFill>
              </a:defRPr>
            </a:lvl4pPr>
            <a:lvl5pPr lvl="4" rtl="0" algn="r">
              <a:buNone/>
              <a:defRPr b="1" sz="1300">
                <a:solidFill>
                  <a:schemeClr val="accent3"/>
                </a:solidFill>
              </a:defRPr>
            </a:lvl5pPr>
            <a:lvl6pPr lvl="5" rtl="0" algn="r">
              <a:buNone/>
              <a:defRPr b="1" sz="1300">
                <a:solidFill>
                  <a:schemeClr val="accent3"/>
                </a:solidFill>
              </a:defRPr>
            </a:lvl6pPr>
            <a:lvl7pPr lvl="6" rtl="0" algn="r">
              <a:buNone/>
              <a:defRPr b="1" sz="1300">
                <a:solidFill>
                  <a:schemeClr val="accent3"/>
                </a:solidFill>
              </a:defRPr>
            </a:lvl7pPr>
            <a:lvl8pPr lvl="7" rtl="0" algn="r">
              <a:buNone/>
              <a:defRPr b="1" sz="1300">
                <a:solidFill>
                  <a:schemeClr val="accent3"/>
                </a:solidFill>
              </a:defRPr>
            </a:lvl8pPr>
            <a:lvl9pPr lvl="8" rtl="0" algn="r">
              <a:buNone/>
              <a:defRPr b="1" sz="1300">
                <a:solidFill>
                  <a:schemeClr val="accent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eatured (Blue)">
  <p:cSld name="CUSTOM_9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/>
          <p:nvPr/>
        </p:nvSpPr>
        <p:spPr>
          <a:xfrm>
            <a:off x="4511800" y="515100"/>
            <a:ext cx="3989700" cy="3989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8"/>
          <p:cNvSpPr txBox="1"/>
          <p:nvPr>
            <p:ph type="title"/>
          </p:nvPr>
        </p:nvSpPr>
        <p:spPr>
          <a:xfrm>
            <a:off x="5160700" y="1280700"/>
            <a:ext cx="2691900" cy="245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1" name="Google Shape;111;p18"/>
          <p:cNvSpPr txBox="1"/>
          <p:nvPr>
            <p:ph idx="1" type="body"/>
          </p:nvPr>
        </p:nvSpPr>
        <p:spPr>
          <a:xfrm>
            <a:off x="542500" y="1157100"/>
            <a:ext cx="3825000" cy="28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➜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➜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➜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2" name="Google Shape;112;p18"/>
          <p:cNvSpPr/>
          <p:nvPr/>
        </p:nvSpPr>
        <p:spPr>
          <a:xfrm>
            <a:off x="7273825" y="4152975"/>
            <a:ext cx="2355900" cy="2355900"/>
          </a:xfrm>
          <a:prstGeom prst="donut">
            <a:avLst>
              <a:gd fmla="val 15923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8"/>
          <p:cNvSpPr/>
          <p:nvPr/>
        </p:nvSpPr>
        <p:spPr>
          <a:xfrm rot="-685455">
            <a:off x="5783046" y="3620760"/>
            <a:ext cx="1385857" cy="1198527"/>
          </a:xfrm>
          <a:prstGeom prst="triangle">
            <a:avLst>
              <a:gd fmla="val 50000" name="adj"/>
            </a:avLst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300">
                <a:solidFill>
                  <a:schemeClr val="accent1"/>
                </a:solidFill>
              </a:defRPr>
            </a:lvl1pPr>
            <a:lvl2pPr lvl="1" rtl="0" algn="r">
              <a:buNone/>
              <a:defRPr b="1" sz="1300">
                <a:solidFill>
                  <a:schemeClr val="accent1"/>
                </a:solidFill>
              </a:defRPr>
            </a:lvl2pPr>
            <a:lvl3pPr lvl="2" rtl="0" algn="r">
              <a:buNone/>
              <a:defRPr b="1" sz="1300">
                <a:solidFill>
                  <a:schemeClr val="accent1"/>
                </a:solidFill>
              </a:defRPr>
            </a:lvl3pPr>
            <a:lvl4pPr lvl="3" rtl="0" algn="r">
              <a:buNone/>
              <a:defRPr b="1" sz="1300">
                <a:solidFill>
                  <a:schemeClr val="accent1"/>
                </a:solidFill>
              </a:defRPr>
            </a:lvl4pPr>
            <a:lvl5pPr lvl="4" rtl="0" algn="r">
              <a:buNone/>
              <a:defRPr b="1" sz="1300">
                <a:solidFill>
                  <a:schemeClr val="accent1"/>
                </a:solidFill>
              </a:defRPr>
            </a:lvl5pPr>
            <a:lvl6pPr lvl="5" rtl="0" algn="r">
              <a:buNone/>
              <a:defRPr b="1" sz="1300">
                <a:solidFill>
                  <a:schemeClr val="accent1"/>
                </a:solidFill>
              </a:defRPr>
            </a:lvl6pPr>
            <a:lvl7pPr lvl="6" rtl="0" algn="r">
              <a:buNone/>
              <a:defRPr b="1" sz="1300">
                <a:solidFill>
                  <a:schemeClr val="accent1"/>
                </a:solidFill>
              </a:defRPr>
            </a:lvl7pPr>
            <a:lvl8pPr lvl="7" rtl="0" algn="r">
              <a:buNone/>
              <a:defRPr b="1" sz="1300">
                <a:solidFill>
                  <a:schemeClr val="accent1"/>
                </a:solidFill>
              </a:defRPr>
            </a:lvl8pPr>
            <a:lvl9pPr lvl="8" rtl="0" algn="r">
              <a:buNone/>
              <a:defRPr b="1" sz="1300"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eatured (Red)">
  <p:cSld name="CUSTOM_9_1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/>
          <p:nvPr/>
        </p:nvSpPr>
        <p:spPr>
          <a:xfrm>
            <a:off x="4511800" y="515100"/>
            <a:ext cx="3989700" cy="3989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9"/>
          <p:cNvSpPr txBox="1"/>
          <p:nvPr>
            <p:ph type="title"/>
          </p:nvPr>
        </p:nvSpPr>
        <p:spPr>
          <a:xfrm>
            <a:off x="5160700" y="1280700"/>
            <a:ext cx="2691900" cy="245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" name="Google Shape;118;p19"/>
          <p:cNvSpPr txBox="1"/>
          <p:nvPr>
            <p:ph idx="1" type="body"/>
          </p:nvPr>
        </p:nvSpPr>
        <p:spPr>
          <a:xfrm>
            <a:off x="542500" y="1157100"/>
            <a:ext cx="3825000" cy="28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➜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➜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➜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9" name="Google Shape;119;p19"/>
          <p:cNvSpPr/>
          <p:nvPr/>
        </p:nvSpPr>
        <p:spPr>
          <a:xfrm>
            <a:off x="7273825" y="4152975"/>
            <a:ext cx="2355900" cy="2355900"/>
          </a:xfrm>
          <a:prstGeom prst="donut">
            <a:avLst>
              <a:gd fmla="val 15923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9"/>
          <p:cNvSpPr/>
          <p:nvPr/>
        </p:nvSpPr>
        <p:spPr>
          <a:xfrm rot="-685455">
            <a:off x="5783046" y="3620760"/>
            <a:ext cx="1385857" cy="1198527"/>
          </a:xfrm>
          <a:prstGeom prst="triangle">
            <a:avLst>
              <a:gd fmla="val 50000" name="adj"/>
            </a:avLst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300">
                <a:solidFill>
                  <a:schemeClr val="accent2"/>
                </a:solidFill>
              </a:defRPr>
            </a:lvl1pPr>
            <a:lvl2pPr lvl="1" rtl="0" algn="r">
              <a:buNone/>
              <a:defRPr b="1" sz="1300">
                <a:solidFill>
                  <a:schemeClr val="accent2"/>
                </a:solidFill>
              </a:defRPr>
            </a:lvl2pPr>
            <a:lvl3pPr lvl="2" rtl="0" algn="r">
              <a:buNone/>
              <a:defRPr b="1" sz="1300">
                <a:solidFill>
                  <a:schemeClr val="accent2"/>
                </a:solidFill>
              </a:defRPr>
            </a:lvl3pPr>
            <a:lvl4pPr lvl="3" rtl="0" algn="r">
              <a:buNone/>
              <a:defRPr b="1" sz="1300">
                <a:solidFill>
                  <a:schemeClr val="accent2"/>
                </a:solidFill>
              </a:defRPr>
            </a:lvl4pPr>
            <a:lvl5pPr lvl="4" rtl="0" algn="r">
              <a:buNone/>
              <a:defRPr b="1" sz="1300">
                <a:solidFill>
                  <a:schemeClr val="accent2"/>
                </a:solidFill>
              </a:defRPr>
            </a:lvl5pPr>
            <a:lvl6pPr lvl="5" rtl="0" algn="r">
              <a:buNone/>
              <a:defRPr b="1" sz="1300">
                <a:solidFill>
                  <a:schemeClr val="accent2"/>
                </a:solidFill>
              </a:defRPr>
            </a:lvl6pPr>
            <a:lvl7pPr lvl="6" rtl="0" algn="r">
              <a:buNone/>
              <a:defRPr b="1" sz="1300">
                <a:solidFill>
                  <a:schemeClr val="accent2"/>
                </a:solidFill>
              </a:defRPr>
            </a:lvl7pPr>
            <a:lvl8pPr lvl="7" rtl="0" algn="r">
              <a:buNone/>
              <a:defRPr b="1" sz="1300">
                <a:solidFill>
                  <a:schemeClr val="accent2"/>
                </a:solidFill>
              </a:defRPr>
            </a:lvl8pPr>
            <a:lvl9pPr lvl="8" rtl="0" algn="r">
              <a:buNone/>
              <a:defRPr b="1" sz="1300">
                <a:solidFill>
                  <a:schemeClr val="accen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eatured (Yellow)">
  <p:cSld name="CUSTOM_9_1_1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/>
          <p:nvPr/>
        </p:nvSpPr>
        <p:spPr>
          <a:xfrm>
            <a:off x="4511800" y="515100"/>
            <a:ext cx="3989700" cy="3989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0"/>
          <p:cNvSpPr txBox="1"/>
          <p:nvPr>
            <p:ph type="title"/>
          </p:nvPr>
        </p:nvSpPr>
        <p:spPr>
          <a:xfrm>
            <a:off x="5160700" y="1280700"/>
            <a:ext cx="2691900" cy="245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5" name="Google Shape;125;p20"/>
          <p:cNvSpPr txBox="1"/>
          <p:nvPr>
            <p:ph idx="1" type="body"/>
          </p:nvPr>
        </p:nvSpPr>
        <p:spPr>
          <a:xfrm>
            <a:off x="542500" y="1157100"/>
            <a:ext cx="3825000" cy="28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➜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➜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➜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6" name="Google Shape;126;p20"/>
          <p:cNvSpPr/>
          <p:nvPr/>
        </p:nvSpPr>
        <p:spPr>
          <a:xfrm>
            <a:off x="7273825" y="4152975"/>
            <a:ext cx="2355900" cy="2355900"/>
          </a:xfrm>
          <a:prstGeom prst="donut">
            <a:avLst>
              <a:gd fmla="val 15923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0"/>
          <p:cNvSpPr/>
          <p:nvPr/>
        </p:nvSpPr>
        <p:spPr>
          <a:xfrm rot="-685455">
            <a:off x="5783046" y="3620760"/>
            <a:ext cx="1385857" cy="1198527"/>
          </a:xfrm>
          <a:prstGeom prst="triangle">
            <a:avLst>
              <a:gd fmla="val 50000" name="adj"/>
            </a:avLst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300">
                <a:solidFill>
                  <a:schemeClr val="accent3"/>
                </a:solidFill>
              </a:defRPr>
            </a:lvl1pPr>
            <a:lvl2pPr lvl="1" rtl="0" algn="r">
              <a:buNone/>
              <a:defRPr b="1" sz="1300">
                <a:solidFill>
                  <a:schemeClr val="accent3"/>
                </a:solidFill>
              </a:defRPr>
            </a:lvl2pPr>
            <a:lvl3pPr lvl="2" rtl="0" algn="r">
              <a:buNone/>
              <a:defRPr b="1" sz="1300">
                <a:solidFill>
                  <a:schemeClr val="accent3"/>
                </a:solidFill>
              </a:defRPr>
            </a:lvl3pPr>
            <a:lvl4pPr lvl="3" rtl="0" algn="r">
              <a:buNone/>
              <a:defRPr b="1" sz="1300">
                <a:solidFill>
                  <a:schemeClr val="accent3"/>
                </a:solidFill>
              </a:defRPr>
            </a:lvl4pPr>
            <a:lvl5pPr lvl="4" rtl="0" algn="r">
              <a:buNone/>
              <a:defRPr b="1" sz="1300">
                <a:solidFill>
                  <a:schemeClr val="accent3"/>
                </a:solidFill>
              </a:defRPr>
            </a:lvl5pPr>
            <a:lvl6pPr lvl="5" rtl="0" algn="r">
              <a:buNone/>
              <a:defRPr b="1" sz="1300">
                <a:solidFill>
                  <a:schemeClr val="accent3"/>
                </a:solidFill>
              </a:defRPr>
            </a:lvl6pPr>
            <a:lvl7pPr lvl="6" rtl="0" algn="r">
              <a:buNone/>
              <a:defRPr b="1" sz="1300">
                <a:solidFill>
                  <a:schemeClr val="accent3"/>
                </a:solidFill>
              </a:defRPr>
            </a:lvl7pPr>
            <a:lvl8pPr lvl="7" rtl="0" algn="r">
              <a:buNone/>
              <a:defRPr b="1" sz="1300">
                <a:solidFill>
                  <a:schemeClr val="accent3"/>
                </a:solidFill>
              </a:defRPr>
            </a:lvl8pPr>
            <a:lvl9pPr lvl="8" rtl="0" algn="r">
              <a:buNone/>
              <a:defRPr b="1" sz="1300">
                <a:solidFill>
                  <a:schemeClr val="accent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2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" name="Google Shape;21;p3"/>
          <p:cNvSpPr/>
          <p:nvPr/>
        </p:nvSpPr>
        <p:spPr>
          <a:xfrm>
            <a:off x="279275" y="4229375"/>
            <a:ext cx="2042700" cy="717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2321900" y="1380375"/>
            <a:ext cx="4500300" cy="31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AutoNum type="arabicPeriod"/>
              <a:defRPr sz="2200">
                <a:solidFill>
                  <a:srgbClr val="FFFFFF"/>
                </a:solidFill>
              </a:defRPr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600">
                <a:solidFill>
                  <a:srgbClr val="FFFFFF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AutoNum type="arabicPeriod"/>
              <a:defRPr>
                <a:solidFill>
                  <a:srgbClr val="FFFFFF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AutoNum type="arabicPeriod"/>
              <a:defRPr>
                <a:solidFill>
                  <a:srgbClr val="FFFFFF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AutoNum type="arabicPeriod"/>
              <a:defRPr>
                <a:solidFill>
                  <a:srgbClr val="FFFFFF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  <a:defRPr>
                <a:solidFill>
                  <a:srgbClr val="FFFFFF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  <a:defRPr>
                <a:solidFill>
                  <a:srgbClr val="FFFFFF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  <a:defRPr>
                <a:solidFill>
                  <a:srgbClr val="FFFFFF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400"/>
              <a:buAutoNum type="arabicPeriod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300">
                <a:solidFill>
                  <a:schemeClr val="dk1"/>
                </a:solidFill>
              </a:defRPr>
            </a:lvl1pPr>
            <a:lvl2pPr lvl="1" rtl="0" algn="r">
              <a:buNone/>
              <a:defRPr b="1" sz="1300">
                <a:solidFill>
                  <a:schemeClr val="dk1"/>
                </a:solidFill>
              </a:defRPr>
            </a:lvl2pPr>
            <a:lvl3pPr lvl="2" rtl="0" algn="r">
              <a:buNone/>
              <a:defRPr b="1" sz="1300">
                <a:solidFill>
                  <a:schemeClr val="dk1"/>
                </a:solidFill>
              </a:defRPr>
            </a:lvl3pPr>
            <a:lvl4pPr lvl="3" rtl="0" algn="r">
              <a:buNone/>
              <a:defRPr b="1" sz="1300">
                <a:solidFill>
                  <a:schemeClr val="dk1"/>
                </a:solidFill>
              </a:defRPr>
            </a:lvl4pPr>
            <a:lvl5pPr lvl="4" rtl="0" algn="r">
              <a:buNone/>
              <a:defRPr b="1" sz="1300">
                <a:solidFill>
                  <a:schemeClr val="dk1"/>
                </a:solidFill>
              </a:defRPr>
            </a:lvl5pPr>
            <a:lvl6pPr lvl="5" rtl="0" algn="r">
              <a:buNone/>
              <a:defRPr b="1" sz="1300">
                <a:solidFill>
                  <a:schemeClr val="dk1"/>
                </a:solidFill>
              </a:defRPr>
            </a:lvl6pPr>
            <a:lvl7pPr lvl="6" rtl="0" algn="r">
              <a:buNone/>
              <a:defRPr b="1" sz="1300">
                <a:solidFill>
                  <a:schemeClr val="dk1"/>
                </a:solidFill>
              </a:defRPr>
            </a:lvl7pPr>
            <a:lvl8pPr lvl="7" rtl="0" algn="r">
              <a:buNone/>
              <a:defRPr b="1" sz="1300">
                <a:solidFill>
                  <a:schemeClr val="dk1"/>
                </a:solidFill>
              </a:defRPr>
            </a:lvl8pPr>
            <a:lvl9pPr lvl="8" rtl="0" algn="r">
              <a:buNone/>
              <a:defRPr b="1"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cial Title (Blue)">
  <p:cSld name="CUSTOM_8">
    <p:bg>
      <p:bgPr>
        <a:solidFill>
          <a:schemeClr val="accent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1336050" y="1743600"/>
            <a:ext cx="6471900" cy="165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1" name="Google Shape;131;p21"/>
          <p:cNvSpPr/>
          <p:nvPr/>
        </p:nvSpPr>
        <p:spPr>
          <a:xfrm>
            <a:off x="267825" y="3778400"/>
            <a:ext cx="2706300" cy="115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300">
                <a:solidFill>
                  <a:schemeClr val="lt1"/>
                </a:solidFill>
              </a:defRPr>
            </a:lvl1pPr>
            <a:lvl2pPr lvl="1" rtl="0" algn="r">
              <a:buNone/>
              <a:defRPr b="1" sz="1300">
                <a:solidFill>
                  <a:schemeClr val="lt1"/>
                </a:solidFill>
              </a:defRPr>
            </a:lvl2pPr>
            <a:lvl3pPr lvl="2" rtl="0" algn="r">
              <a:buNone/>
              <a:defRPr b="1" sz="1300">
                <a:solidFill>
                  <a:schemeClr val="lt1"/>
                </a:solidFill>
              </a:defRPr>
            </a:lvl3pPr>
            <a:lvl4pPr lvl="3" rtl="0" algn="r">
              <a:buNone/>
              <a:defRPr b="1" sz="1300">
                <a:solidFill>
                  <a:schemeClr val="lt1"/>
                </a:solidFill>
              </a:defRPr>
            </a:lvl4pPr>
            <a:lvl5pPr lvl="4" rtl="0" algn="r">
              <a:buNone/>
              <a:defRPr b="1" sz="1300">
                <a:solidFill>
                  <a:schemeClr val="lt1"/>
                </a:solidFill>
              </a:defRPr>
            </a:lvl5pPr>
            <a:lvl6pPr lvl="5" rtl="0" algn="r">
              <a:buNone/>
              <a:defRPr b="1" sz="1300">
                <a:solidFill>
                  <a:schemeClr val="lt1"/>
                </a:solidFill>
              </a:defRPr>
            </a:lvl6pPr>
            <a:lvl7pPr lvl="6" rtl="0" algn="r">
              <a:buNone/>
              <a:defRPr b="1" sz="1300">
                <a:solidFill>
                  <a:schemeClr val="lt1"/>
                </a:solidFill>
              </a:defRPr>
            </a:lvl7pPr>
            <a:lvl8pPr lvl="7" rtl="0" algn="r">
              <a:buNone/>
              <a:defRPr b="1" sz="1300">
                <a:solidFill>
                  <a:schemeClr val="lt1"/>
                </a:solidFill>
              </a:defRPr>
            </a:lvl8pPr>
            <a:lvl9pPr lvl="8" rtl="0" algn="r">
              <a:buNone/>
              <a:defRPr b="1" sz="13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cial Title (Red)">
  <p:cSld name="CUSTOM_8_1">
    <p:bg>
      <p:bgPr>
        <a:solidFill>
          <a:schemeClr val="accent2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type="title"/>
          </p:nvPr>
        </p:nvSpPr>
        <p:spPr>
          <a:xfrm>
            <a:off x="1336050" y="1743600"/>
            <a:ext cx="6471900" cy="165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5" name="Google Shape;135;p22"/>
          <p:cNvSpPr/>
          <p:nvPr/>
        </p:nvSpPr>
        <p:spPr>
          <a:xfrm>
            <a:off x="267825" y="3399900"/>
            <a:ext cx="2718300" cy="153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300">
                <a:solidFill>
                  <a:schemeClr val="lt1"/>
                </a:solidFill>
              </a:defRPr>
            </a:lvl1pPr>
            <a:lvl2pPr lvl="1" rtl="0" algn="r">
              <a:buNone/>
              <a:defRPr b="1" sz="1300">
                <a:solidFill>
                  <a:schemeClr val="lt1"/>
                </a:solidFill>
              </a:defRPr>
            </a:lvl2pPr>
            <a:lvl3pPr lvl="2" rtl="0" algn="r">
              <a:buNone/>
              <a:defRPr b="1" sz="1300">
                <a:solidFill>
                  <a:schemeClr val="lt1"/>
                </a:solidFill>
              </a:defRPr>
            </a:lvl3pPr>
            <a:lvl4pPr lvl="3" rtl="0" algn="r">
              <a:buNone/>
              <a:defRPr b="1" sz="1300">
                <a:solidFill>
                  <a:schemeClr val="lt1"/>
                </a:solidFill>
              </a:defRPr>
            </a:lvl4pPr>
            <a:lvl5pPr lvl="4" rtl="0" algn="r">
              <a:buNone/>
              <a:defRPr b="1" sz="1300">
                <a:solidFill>
                  <a:schemeClr val="lt1"/>
                </a:solidFill>
              </a:defRPr>
            </a:lvl5pPr>
            <a:lvl6pPr lvl="5" rtl="0" algn="r">
              <a:buNone/>
              <a:defRPr b="1" sz="1300">
                <a:solidFill>
                  <a:schemeClr val="lt1"/>
                </a:solidFill>
              </a:defRPr>
            </a:lvl6pPr>
            <a:lvl7pPr lvl="6" rtl="0" algn="r">
              <a:buNone/>
              <a:defRPr b="1" sz="1300">
                <a:solidFill>
                  <a:schemeClr val="lt1"/>
                </a:solidFill>
              </a:defRPr>
            </a:lvl7pPr>
            <a:lvl8pPr lvl="7" rtl="0" algn="r">
              <a:buNone/>
              <a:defRPr b="1" sz="1300">
                <a:solidFill>
                  <a:schemeClr val="lt1"/>
                </a:solidFill>
              </a:defRPr>
            </a:lvl8pPr>
            <a:lvl9pPr lvl="8" rtl="0" algn="r">
              <a:buNone/>
              <a:defRPr b="1" sz="13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cial Title (Yellow)">
  <p:cSld name="CUSTOM_8_1_1">
    <p:bg>
      <p:bgPr>
        <a:solidFill>
          <a:schemeClr val="accent3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type="title"/>
          </p:nvPr>
        </p:nvSpPr>
        <p:spPr>
          <a:xfrm>
            <a:off x="1336050" y="1743600"/>
            <a:ext cx="6471900" cy="165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9" name="Google Shape;139;p23"/>
          <p:cNvSpPr/>
          <p:nvPr/>
        </p:nvSpPr>
        <p:spPr>
          <a:xfrm>
            <a:off x="267825" y="3778400"/>
            <a:ext cx="2523300" cy="115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300">
                <a:solidFill>
                  <a:schemeClr val="lt1"/>
                </a:solidFill>
              </a:defRPr>
            </a:lvl1pPr>
            <a:lvl2pPr lvl="1" rtl="0" algn="r">
              <a:buNone/>
              <a:defRPr b="1" sz="1300">
                <a:solidFill>
                  <a:schemeClr val="lt1"/>
                </a:solidFill>
              </a:defRPr>
            </a:lvl2pPr>
            <a:lvl3pPr lvl="2" rtl="0" algn="r">
              <a:buNone/>
              <a:defRPr b="1" sz="1300">
                <a:solidFill>
                  <a:schemeClr val="lt1"/>
                </a:solidFill>
              </a:defRPr>
            </a:lvl3pPr>
            <a:lvl4pPr lvl="3" rtl="0" algn="r">
              <a:buNone/>
              <a:defRPr b="1" sz="1300">
                <a:solidFill>
                  <a:schemeClr val="lt1"/>
                </a:solidFill>
              </a:defRPr>
            </a:lvl4pPr>
            <a:lvl5pPr lvl="4" rtl="0" algn="r">
              <a:buNone/>
              <a:defRPr b="1" sz="1300">
                <a:solidFill>
                  <a:schemeClr val="lt1"/>
                </a:solidFill>
              </a:defRPr>
            </a:lvl5pPr>
            <a:lvl6pPr lvl="5" rtl="0" algn="r">
              <a:buNone/>
              <a:defRPr b="1" sz="1300">
                <a:solidFill>
                  <a:schemeClr val="lt1"/>
                </a:solidFill>
              </a:defRPr>
            </a:lvl6pPr>
            <a:lvl7pPr lvl="6" rtl="0" algn="r">
              <a:buNone/>
              <a:defRPr b="1" sz="1300">
                <a:solidFill>
                  <a:schemeClr val="lt1"/>
                </a:solidFill>
              </a:defRPr>
            </a:lvl7pPr>
            <a:lvl8pPr lvl="7" rtl="0" algn="r">
              <a:buNone/>
              <a:defRPr b="1" sz="1300">
                <a:solidFill>
                  <a:schemeClr val="lt1"/>
                </a:solidFill>
              </a:defRPr>
            </a:lvl8pPr>
            <a:lvl9pPr lvl="8" rtl="0" algn="r">
              <a:buNone/>
              <a:defRPr b="1" sz="13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uthor">
  <p:cSld name="CUSTOM_5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/>
          <p:nvPr/>
        </p:nvSpPr>
        <p:spPr>
          <a:xfrm rot="-5400000">
            <a:off x="4327325" y="-2403200"/>
            <a:ext cx="2106600" cy="75744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FFFFFF"/>
          </a:solidFill>
          <a:ln>
            <a:noFill/>
          </a:ln>
          <a:effectLst>
            <a:outerShdw blurRad="257175" rotWithShape="0" algn="bl">
              <a:schemeClr val="accent1">
                <a:alpha val="1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4"/>
          <p:cNvSpPr/>
          <p:nvPr/>
        </p:nvSpPr>
        <p:spPr>
          <a:xfrm>
            <a:off x="288425" y="4351250"/>
            <a:ext cx="1803900" cy="59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311700" y="2775541"/>
            <a:ext cx="2595900" cy="1469400"/>
          </a:xfrm>
          <a:prstGeom prst="bracePair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Directora de Quadrant Alfa, S.L. Empresa dedicada a la digitalización de PYMES y territorios.</a:t>
            </a:r>
            <a:endParaRPr sz="1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accent1"/>
              </a:solidFill>
            </a:endParaRPr>
          </a:p>
        </p:txBody>
      </p:sp>
      <p:sp>
        <p:nvSpPr>
          <p:cNvPr id="145" name="Google Shape;145;p24"/>
          <p:cNvSpPr/>
          <p:nvPr/>
        </p:nvSpPr>
        <p:spPr>
          <a:xfrm>
            <a:off x="3274050" y="2775541"/>
            <a:ext cx="2595900" cy="1469400"/>
          </a:xfrm>
          <a:prstGeom prst="bracePair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Profesora de eBusiness-eCommerce y Digital Analytics en La Salle-URL y UAB</a:t>
            </a:r>
            <a:endParaRPr sz="1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4"/>
          <p:cNvSpPr/>
          <p:nvPr/>
        </p:nvSpPr>
        <p:spPr>
          <a:xfrm>
            <a:off x="6236400" y="2775541"/>
            <a:ext cx="2595900" cy="1469400"/>
          </a:xfrm>
          <a:prstGeom prst="bracePair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600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Doctora en Administración de Empresas. Investigo sobre </a:t>
            </a:r>
            <a:r>
              <a:rPr i="1" lang="es-ES" sz="1600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Business Model Adaptation</a:t>
            </a:r>
            <a:r>
              <a:rPr lang="es-ES" sz="1600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rgbClr val="E691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4"/>
          <p:cNvSpPr txBox="1"/>
          <p:nvPr/>
        </p:nvSpPr>
        <p:spPr>
          <a:xfrm>
            <a:off x="922200" y="4587475"/>
            <a:ext cx="7299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>
                <a:solidFill>
                  <a:schemeClr val="accent4"/>
                </a:solidFill>
                <a:latin typeface="Hind"/>
                <a:ea typeface="Hind"/>
                <a:cs typeface="Hind"/>
                <a:sym typeface="Hind"/>
              </a:rPr>
              <a:t>montse@quadrantalfa.com   </a:t>
            </a:r>
            <a:r>
              <a:rPr b="1" lang="es-ES" sz="1300">
                <a:solidFill>
                  <a:schemeClr val="accent1"/>
                </a:solidFill>
                <a:latin typeface="Hind"/>
                <a:ea typeface="Hind"/>
                <a:cs typeface="Hind"/>
                <a:sym typeface="Hind"/>
              </a:rPr>
              <a:t>// </a:t>
            </a:r>
            <a:r>
              <a:rPr lang="es-ES" sz="1300">
                <a:solidFill>
                  <a:schemeClr val="accent4"/>
                </a:solidFill>
                <a:latin typeface="Hind"/>
                <a:ea typeface="Hind"/>
                <a:cs typeface="Hind"/>
                <a:sym typeface="Hind"/>
              </a:rPr>
              <a:t>  </a:t>
            </a:r>
            <a:r>
              <a:rPr lang="es-ES" sz="1300">
                <a:solidFill>
                  <a:schemeClr val="accent1"/>
                </a:solidFill>
                <a:latin typeface="Hind"/>
                <a:ea typeface="Hind"/>
                <a:cs typeface="Hind"/>
                <a:sym typeface="Hind"/>
              </a:rPr>
              <a:t>www.MontsePenarroya.com</a:t>
            </a:r>
            <a:r>
              <a:rPr lang="es-ES" sz="1300">
                <a:solidFill>
                  <a:schemeClr val="accent4"/>
                </a:solidFill>
                <a:latin typeface="Hind"/>
                <a:ea typeface="Hind"/>
                <a:cs typeface="Hind"/>
                <a:sym typeface="Hind"/>
              </a:rPr>
              <a:t>    </a:t>
            </a:r>
            <a:r>
              <a:rPr b="1" lang="es-ES" sz="1300">
                <a:solidFill>
                  <a:schemeClr val="accent1"/>
                </a:solidFill>
                <a:latin typeface="Hind"/>
                <a:ea typeface="Hind"/>
                <a:cs typeface="Hind"/>
                <a:sym typeface="Hind"/>
              </a:rPr>
              <a:t>//</a:t>
            </a:r>
            <a:r>
              <a:rPr lang="es-ES" sz="1300">
                <a:solidFill>
                  <a:schemeClr val="accent4"/>
                </a:solidFill>
                <a:latin typeface="Hind"/>
                <a:ea typeface="Hind"/>
                <a:cs typeface="Hind"/>
                <a:sym typeface="Hind"/>
              </a:rPr>
              <a:t>   +34 639 141 269</a:t>
            </a:r>
            <a:endParaRPr sz="1300">
              <a:solidFill>
                <a:schemeClr val="accent4"/>
              </a:solidFill>
              <a:latin typeface="Hind"/>
              <a:ea typeface="Hind"/>
              <a:cs typeface="Hind"/>
              <a:sym typeface="Hind"/>
            </a:endParaRPr>
          </a:p>
        </p:txBody>
      </p:sp>
      <p:pic>
        <p:nvPicPr>
          <p:cNvPr id="148" name="Google Shape;14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62450" y="408625"/>
            <a:ext cx="1948200" cy="1948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9" name="Google Shape;149;p24"/>
          <p:cNvSpPr txBox="1"/>
          <p:nvPr/>
        </p:nvSpPr>
        <p:spPr>
          <a:xfrm>
            <a:off x="3803625" y="689800"/>
            <a:ext cx="4021500" cy="138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200">
                <a:solidFill>
                  <a:schemeClr val="accent1"/>
                </a:solidFill>
                <a:latin typeface="Hind"/>
                <a:ea typeface="Hind"/>
                <a:cs typeface="Hind"/>
                <a:sym typeface="Hind"/>
              </a:rPr>
              <a:t>Montserrat Peñarroya </a:t>
            </a:r>
            <a:endParaRPr b="1" sz="2200">
              <a:solidFill>
                <a:schemeClr val="accent1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s-ES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Especialista en Marketing Digital Internacional</a:t>
            </a:r>
            <a:endParaRPr b="1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rPr>
              <a:t>Ayudo a empresas y territorios a desarrollar sus economías gracias al Marketing Digital. </a:t>
            </a:r>
            <a:endParaRPr>
              <a:solidFill>
                <a:schemeClr val="dk2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50" name="Google Shape;150;p24"/>
          <p:cNvSpPr/>
          <p:nvPr/>
        </p:nvSpPr>
        <p:spPr>
          <a:xfrm>
            <a:off x="-1433700" y="206050"/>
            <a:ext cx="2355900" cy="2355900"/>
          </a:xfrm>
          <a:prstGeom prst="donut">
            <a:avLst>
              <a:gd fmla="val 15923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4"/>
          <p:cNvSpPr/>
          <p:nvPr/>
        </p:nvSpPr>
        <p:spPr>
          <a:xfrm rot="-685435">
            <a:off x="137406" y="146495"/>
            <a:ext cx="1182936" cy="1023140"/>
          </a:xfrm>
          <a:prstGeom prst="triangle">
            <a:avLst>
              <a:gd fmla="val 50000" name="adj"/>
            </a:avLst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uthor 1">
  <p:cSld name="CUSTOM_5_1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/>
          <p:nvPr/>
        </p:nvSpPr>
        <p:spPr>
          <a:xfrm rot="-5400000">
            <a:off x="4327325" y="-504175"/>
            <a:ext cx="2106600" cy="75744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FFFFFF"/>
          </a:solidFill>
          <a:ln>
            <a:noFill/>
          </a:ln>
          <a:effectLst>
            <a:outerShdw blurRad="257175" rotWithShape="0" algn="bl">
              <a:schemeClr val="accent1">
                <a:alpha val="1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5"/>
          <p:cNvSpPr/>
          <p:nvPr/>
        </p:nvSpPr>
        <p:spPr>
          <a:xfrm>
            <a:off x="288425" y="4336325"/>
            <a:ext cx="1617000" cy="6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5"/>
          <p:cNvSpPr txBox="1"/>
          <p:nvPr/>
        </p:nvSpPr>
        <p:spPr>
          <a:xfrm>
            <a:off x="922200" y="4587475"/>
            <a:ext cx="7299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>
                <a:solidFill>
                  <a:schemeClr val="accent4"/>
                </a:solidFill>
                <a:latin typeface="Hind"/>
                <a:ea typeface="Hind"/>
                <a:cs typeface="Hind"/>
                <a:sym typeface="Hind"/>
              </a:rPr>
              <a:t>montse@quadrantalfa.com</a:t>
            </a:r>
            <a:r>
              <a:rPr lang="es-ES" sz="1300">
                <a:solidFill>
                  <a:schemeClr val="accent4"/>
                </a:solidFill>
                <a:latin typeface="Hind"/>
                <a:ea typeface="Hind"/>
                <a:cs typeface="Hind"/>
                <a:sym typeface="Hind"/>
              </a:rPr>
              <a:t>   </a:t>
            </a:r>
            <a:r>
              <a:rPr b="1" lang="es-ES" sz="1300">
                <a:solidFill>
                  <a:schemeClr val="accent1"/>
                </a:solidFill>
                <a:latin typeface="Hind"/>
                <a:ea typeface="Hind"/>
                <a:cs typeface="Hind"/>
                <a:sym typeface="Hind"/>
              </a:rPr>
              <a:t>// </a:t>
            </a:r>
            <a:r>
              <a:rPr lang="es-ES" sz="1300">
                <a:solidFill>
                  <a:schemeClr val="accent4"/>
                </a:solidFill>
                <a:latin typeface="Hind"/>
                <a:ea typeface="Hind"/>
                <a:cs typeface="Hind"/>
                <a:sym typeface="Hind"/>
              </a:rPr>
              <a:t>  </a:t>
            </a:r>
            <a:r>
              <a:rPr lang="es-ES" sz="1300">
                <a:solidFill>
                  <a:schemeClr val="accent1"/>
                </a:solidFill>
                <a:latin typeface="Hind"/>
                <a:ea typeface="Hind"/>
                <a:cs typeface="Hind"/>
                <a:sym typeface="Hind"/>
              </a:rPr>
              <a:t>www.MontsePenarroya.com</a:t>
            </a:r>
            <a:r>
              <a:rPr lang="es-ES" sz="1300">
                <a:solidFill>
                  <a:schemeClr val="accent4"/>
                </a:solidFill>
                <a:latin typeface="Hind"/>
                <a:ea typeface="Hind"/>
                <a:cs typeface="Hind"/>
                <a:sym typeface="Hind"/>
              </a:rPr>
              <a:t>    </a:t>
            </a:r>
            <a:r>
              <a:rPr b="1" lang="es-ES" sz="1300">
                <a:solidFill>
                  <a:schemeClr val="accent1"/>
                </a:solidFill>
                <a:latin typeface="Hind"/>
                <a:ea typeface="Hind"/>
                <a:cs typeface="Hind"/>
                <a:sym typeface="Hind"/>
              </a:rPr>
              <a:t>//</a:t>
            </a:r>
            <a:r>
              <a:rPr lang="es-ES" sz="1300">
                <a:solidFill>
                  <a:schemeClr val="accent4"/>
                </a:solidFill>
                <a:latin typeface="Hind"/>
                <a:ea typeface="Hind"/>
                <a:cs typeface="Hind"/>
                <a:sym typeface="Hind"/>
              </a:rPr>
              <a:t>   +34 639 141 269</a:t>
            </a:r>
            <a:endParaRPr sz="1300">
              <a:solidFill>
                <a:schemeClr val="accent4"/>
              </a:solidFill>
              <a:latin typeface="Hind"/>
              <a:ea typeface="Hind"/>
              <a:cs typeface="Hind"/>
              <a:sym typeface="Hind"/>
            </a:endParaRPr>
          </a:p>
        </p:txBody>
      </p:sp>
      <p:pic>
        <p:nvPicPr>
          <p:cNvPr id="156" name="Google Shape;15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62450" y="2307650"/>
            <a:ext cx="1948200" cy="1948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/>
          <p:nvPr/>
        </p:nvSpPr>
        <p:spPr>
          <a:xfrm>
            <a:off x="3803625" y="2588825"/>
            <a:ext cx="4031100" cy="16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200">
                <a:solidFill>
                  <a:schemeClr val="accent1"/>
                </a:solidFill>
                <a:latin typeface="Hind"/>
                <a:ea typeface="Hind"/>
                <a:cs typeface="Hind"/>
                <a:sym typeface="Hind"/>
              </a:rPr>
              <a:t>Montserrat Peñarroya </a:t>
            </a:r>
            <a:endParaRPr b="1" sz="2200">
              <a:solidFill>
                <a:schemeClr val="accent1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s-ES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Especialista en Marketing Digital Turístico</a:t>
            </a:r>
            <a:endParaRPr b="1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rPr>
              <a:t>Ayudo a empresas y territorios a desarrollar sus economías gracias al Marketing Digital. </a:t>
            </a:r>
            <a:endParaRPr>
              <a:solidFill>
                <a:schemeClr val="dk2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solidFill>
                  <a:srgbClr val="0000FF"/>
                </a:solidFill>
                <a:latin typeface="Hind"/>
                <a:ea typeface="Hind"/>
                <a:cs typeface="Hind"/>
                <a:sym typeface="Hind"/>
              </a:rPr>
              <a:t>Instagram: @mpenarroya</a:t>
            </a:r>
            <a:endParaRPr b="1">
              <a:solidFill>
                <a:srgbClr val="0000FF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58" name="Google Shape;158;p25"/>
          <p:cNvSpPr txBox="1"/>
          <p:nvPr/>
        </p:nvSpPr>
        <p:spPr>
          <a:xfrm>
            <a:off x="2194250" y="721700"/>
            <a:ext cx="45879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500">
                <a:solidFill>
                  <a:schemeClr val="accent2"/>
                </a:solidFill>
                <a:latin typeface="Hind"/>
                <a:ea typeface="Hind"/>
                <a:cs typeface="Hind"/>
                <a:sym typeface="Hind"/>
              </a:rPr>
              <a:t>¡Muchas Gracias!</a:t>
            </a:r>
            <a:endParaRPr b="1" sz="4500">
              <a:solidFill>
                <a:schemeClr val="accent2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59" name="Google Shape;159;p25"/>
          <p:cNvSpPr/>
          <p:nvPr/>
        </p:nvSpPr>
        <p:spPr>
          <a:xfrm>
            <a:off x="-1637650" y="-1662400"/>
            <a:ext cx="3473700" cy="3473700"/>
          </a:xfrm>
          <a:prstGeom prst="donut">
            <a:avLst>
              <a:gd fmla="val 15923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5"/>
          <p:cNvSpPr/>
          <p:nvPr/>
        </p:nvSpPr>
        <p:spPr>
          <a:xfrm rot="-685332">
            <a:off x="96574" y="787028"/>
            <a:ext cx="1681503" cy="1454400"/>
          </a:xfrm>
          <a:prstGeom prst="triangle">
            <a:avLst>
              <a:gd fmla="val 50000" name="adj"/>
            </a:avLst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3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/>
          <p:nvPr/>
        </p:nvSpPr>
        <p:spPr>
          <a:xfrm>
            <a:off x="247225" y="4205000"/>
            <a:ext cx="2007600" cy="77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Título y objetos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/>
          <p:nvPr>
            <p:ph idx="1" type="body"/>
          </p:nvPr>
        </p:nvSpPr>
        <p:spPr>
          <a:xfrm>
            <a:off x="494157" y="1552444"/>
            <a:ext cx="8229600" cy="29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➜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➜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➜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65" name="Google Shape;165;p27"/>
          <p:cNvSpPr txBox="1"/>
          <p:nvPr>
            <p:ph type="title"/>
          </p:nvPr>
        </p:nvSpPr>
        <p:spPr>
          <a:xfrm>
            <a:off x="499356" y="30349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6" name="Google Shape;166;p27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niversitat de Girona">
  <p:cSld name="Universitat de Girona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➜"/>
              <a:defRPr/>
            </a:lvl1pPr>
            <a:lvl2pPr lvl="1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lvl="2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➜"/>
              <a:defRPr/>
            </a:lvl3pPr>
            <a:lvl4pPr lvl="3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lvl="4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➜"/>
              <a:defRPr/>
            </a:lvl5pPr>
            <a:lvl6pPr lvl="5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/>
            </a:lvl6pPr>
            <a:lvl7pPr lvl="6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/>
            </a:lvl7pPr>
            <a:lvl8pPr lvl="7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  <a:defRPr/>
            </a:lvl8pPr>
            <a:lvl9pPr lvl="8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69" name="Google Shape;169;p28"/>
          <p:cNvSpPr txBox="1"/>
          <p:nvPr>
            <p:ph type="title"/>
          </p:nvPr>
        </p:nvSpPr>
        <p:spPr>
          <a:xfrm>
            <a:off x="457200" y="1329612"/>
            <a:ext cx="8229600" cy="10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0" name="Google Shape;170;p28"/>
          <p:cNvSpPr txBox="1"/>
          <p:nvPr/>
        </p:nvSpPr>
        <p:spPr>
          <a:xfrm>
            <a:off x="4932363" y="250031"/>
            <a:ext cx="37575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POSTGRAU EN MÀRQUETING DIGITAL I SOCIAL MEDIA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ólo el título" type="titleOnly">
  <p:cSld name="TITLE_ONLY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/>
          <p:nvPr>
            <p:ph type="title"/>
          </p:nvPr>
        </p:nvSpPr>
        <p:spPr>
          <a:xfrm>
            <a:off x="539552" y="208569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3" name="Google Shape;173;p29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>
  <p:cSld name="Sólo el título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/>
          <p:nvPr>
            <p:ph type="title"/>
          </p:nvPr>
        </p:nvSpPr>
        <p:spPr>
          <a:xfrm>
            <a:off x="467544" y="519522"/>
            <a:ext cx="82296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6" name="Google Shape;176;p30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(Blue)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-10091863" y="-4725150"/>
            <a:ext cx="14593800" cy="14593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4"/>
          <p:cNvSpPr txBox="1"/>
          <p:nvPr>
            <p:ph type="title"/>
          </p:nvPr>
        </p:nvSpPr>
        <p:spPr>
          <a:xfrm>
            <a:off x="719275" y="1182000"/>
            <a:ext cx="2977800" cy="277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6293800" y="2005200"/>
            <a:ext cx="1133100" cy="1133100"/>
          </a:xfrm>
          <a:prstGeom prst="ellipse">
            <a:avLst/>
          </a:prstGeom>
          <a:noFill/>
          <a:ln cap="flat" cmpd="sng" w="28575">
            <a:solidFill>
              <a:srgbClr val="D9D9D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>
                <a:solidFill>
                  <a:srgbClr val="D9D9D9"/>
                </a:solidFill>
                <a:latin typeface="Hind"/>
                <a:ea typeface="Hind"/>
                <a:cs typeface="Hind"/>
                <a:sym typeface="Hind"/>
              </a:rPr>
              <a:t>illustration here</a:t>
            </a:r>
            <a:endParaRPr b="1">
              <a:solidFill>
                <a:srgbClr val="D9D9D9"/>
              </a:solidFill>
              <a:latin typeface="Hind"/>
              <a:ea typeface="Hind"/>
              <a:cs typeface="Hind"/>
              <a:sym typeface="Hind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 1" type="obj">
  <p:cSld name="OBJEC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1" name="Google Shape;181;p3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➜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➜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➜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82" name="Google Shape;182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Google Shape;183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84" name="Google Shape;184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y objetos">
  <p:cSld name="1_Título y objetos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7" name="Google Shape;187;p3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3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3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Pràctica">
  <p:cSld name="3_Pràctica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y objetos 1">
  <p:cSld name="1_Título y objetos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4" name="Google Shape;194;p3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3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3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gular Slide (Blue) 1">
  <p:cSld name="CUSTOM_4_2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/>
          <p:nvPr/>
        </p:nvSpPr>
        <p:spPr>
          <a:xfrm>
            <a:off x="282300" y="-2401450"/>
            <a:ext cx="8579400" cy="3589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6"/>
          <p:cNvSpPr txBox="1"/>
          <p:nvPr>
            <p:ph type="title"/>
          </p:nvPr>
        </p:nvSpPr>
        <p:spPr>
          <a:xfrm>
            <a:off x="1315450" y="27475"/>
            <a:ext cx="6513000" cy="8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0" name="Google Shape;200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300">
                <a:solidFill>
                  <a:schemeClr val="accent1"/>
                </a:solidFill>
              </a:defRPr>
            </a:lvl1pPr>
            <a:lvl2pPr lvl="1" rtl="0" algn="r">
              <a:buNone/>
              <a:defRPr b="1" sz="1300">
                <a:solidFill>
                  <a:schemeClr val="accent1"/>
                </a:solidFill>
              </a:defRPr>
            </a:lvl2pPr>
            <a:lvl3pPr lvl="2" rtl="0" algn="r">
              <a:buNone/>
              <a:defRPr b="1" sz="1300">
                <a:solidFill>
                  <a:schemeClr val="accent1"/>
                </a:solidFill>
              </a:defRPr>
            </a:lvl3pPr>
            <a:lvl4pPr lvl="3" rtl="0" algn="r">
              <a:buNone/>
              <a:defRPr b="1" sz="1300">
                <a:solidFill>
                  <a:schemeClr val="accent1"/>
                </a:solidFill>
              </a:defRPr>
            </a:lvl4pPr>
            <a:lvl5pPr lvl="4" rtl="0" algn="r">
              <a:buNone/>
              <a:defRPr b="1" sz="1300">
                <a:solidFill>
                  <a:schemeClr val="accent1"/>
                </a:solidFill>
              </a:defRPr>
            </a:lvl5pPr>
            <a:lvl6pPr lvl="5" rtl="0" algn="r">
              <a:buNone/>
              <a:defRPr b="1" sz="1300">
                <a:solidFill>
                  <a:schemeClr val="accent1"/>
                </a:solidFill>
              </a:defRPr>
            </a:lvl6pPr>
            <a:lvl7pPr lvl="6" rtl="0" algn="r">
              <a:buNone/>
              <a:defRPr b="1" sz="1300">
                <a:solidFill>
                  <a:schemeClr val="accent1"/>
                </a:solidFill>
              </a:defRPr>
            </a:lvl7pPr>
            <a:lvl8pPr lvl="7" rtl="0" algn="r">
              <a:buNone/>
              <a:defRPr b="1" sz="1300">
                <a:solidFill>
                  <a:schemeClr val="accent1"/>
                </a:solidFill>
              </a:defRPr>
            </a:lvl8pPr>
            <a:lvl9pPr lvl="8" rtl="0" algn="r">
              <a:buNone/>
              <a:defRPr b="1" sz="1300"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eatured (Blue) 1">
  <p:cSld name="CUSTOM_9_2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7"/>
          <p:cNvSpPr/>
          <p:nvPr/>
        </p:nvSpPr>
        <p:spPr>
          <a:xfrm>
            <a:off x="4511800" y="515100"/>
            <a:ext cx="3989700" cy="3989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7"/>
          <p:cNvSpPr txBox="1"/>
          <p:nvPr>
            <p:ph idx="1" type="body"/>
          </p:nvPr>
        </p:nvSpPr>
        <p:spPr>
          <a:xfrm>
            <a:off x="542500" y="1157100"/>
            <a:ext cx="3825000" cy="28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74650" lvl="0" marL="457200" rtl="0">
              <a:spcBef>
                <a:spcPts val="0"/>
              </a:spcBef>
              <a:spcAft>
                <a:spcPts val="0"/>
              </a:spcAft>
              <a:buSzPts val="2300"/>
              <a:buChar char="➜"/>
              <a:defRPr sz="23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➜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➜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4" name="Google Shape;204;p37"/>
          <p:cNvSpPr/>
          <p:nvPr/>
        </p:nvSpPr>
        <p:spPr>
          <a:xfrm>
            <a:off x="7273825" y="4152975"/>
            <a:ext cx="2355900" cy="2355900"/>
          </a:xfrm>
          <a:prstGeom prst="donut">
            <a:avLst>
              <a:gd fmla="val 15923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7"/>
          <p:cNvSpPr/>
          <p:nvPr/>
        </p:nvSpPr>
        <p:spPr>
          <a:xfrm rot="-685455">
            <a:off x="5783046" y="3620760"/>
            <a:ext cx="1385857" cy="1198527"/>
          </a:xfrm>
          <a:prstGeom prst="triangle">
            <a:avLst>
              <a:gd fmla="val 50000" name="adj"/>
            </a:avLst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300">
                <a:solidFill>
                  <a:schemeClr val="accent1"/>
                </a:solidFill>
              </a:defRPr>
            </a:lvl1pPr>
            <a:lvl2pPr lvl="1" rtl="0" algn="r">
              <a:buNone/>
              <a:defRPr b="1" sz="1300">
                <a:solidFill>
                  <a:schemeClr val="accent1"/>
                </a:solidFill>
              </a:defRPr>
            </a:lvl2pPr>
            <a:lvl3pPr lvl="2" rtl="0" algn="r">
              <a:buNone/>
              <a:defRPr b="1" sz="1300">
                <a:solidFill>
                  <a:schemeClr val="accent1"/>
                </a:solidFill>
              </a:defRPr>
            </a:lvl3pPr>
            <a:lvl4pPr lvl="3" rtl="0" algn="r">
              <a:buNone/>
              <a:defRPr b="1" sz="1300">
                <a:solidFill>
                  <a:schemeClr val="accent1"/>
                </a:solidFill>
              </a:defRPr>
            </a:lvl4pPr>
            <a:lvl5pPr lvl="4" rtl="0" algn="r">
              <a:buNone/>
              <a:defRPr b="1" sz="1300">
                <a:solidFill>
                  <a:schemeClr val="accent1"/>
                </a:solidFill>
              </a:defRPr>
            </a:lvl5pPr>
            <a:lvl6pPr lvl="5" rtl="0" algn="r">
              <a:buNone/>
              <a:defRPr b="1" sz="1300">
                <a:solidFill>
                  <a:schemeClr val="accent1"/>
                </a:solidFill>
              </a:defRPr>
            </a:lvl6pPr>
            <a:lvl7pPr lvl="6" rtl="0" algn="r">
              <a:buNone/>
              <a:defRPr b="1" sz="1300">
                <a:solidFill>
                  <a:schemeClr val="accent1"/>
                </a:solidFill>
              </a:defRPr>
            </a:lvl7pPr>
            <a:lvl8pPr lvl="7" rtl="0" algn="r">
              <a:buNone/>
              <a:defRPr b="1" sz="1300">
                <a:solidFill>
                  <a:schemeClr val="accent1"/>
                </a:solidFill>
              </a:defRPr>
            </a:lvl8pPr>
            <a:lvl9pPr lvl="8" rtl="0" algn="r">
              <a:buNone/>
              <a:defRPr b="1" sz="1300"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207" name="Google Shape;207;p37"/>
          <p:cNvSpPr txBox="1"/>
          <p:nvPr/>
        </p:nvSpPr>
        <p:spPr>
          <a:xfrm>
            <a:off x="4740550" y="2212250"/>
            <a:ext cx="3591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0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EJERCICIO</a:t>
            </a:r>
            <a:endParaRPr b="1" sz="3000"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Diseño personalizado">
  <p:cSld name="3_Diseño personalizado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0" name="Google Shape;210;p38"/>
          <p:cNvSpPr txBox="1"/>
          <p:nvPr>
            <p:ph idx="12" type="sldNum"/>
          </p:nvPr>
        </p:nvSpPr>
        <p:spPr>
          <a:xfrm>
            <a:off x="7668344" y="4767263"/>
            <a:ext cx="1018500" cy="2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Pàg </a:t>
            </a:r>
            <a:fld id="{00000000-1234-1234-1234-123412341234}" type="slidenum">
              <a:rPr lang="es-ES"/>
              <a:t>‹#›</a:t>
            </a:fld>
            <a:r>
              <a:rPr lang="es-ES"/>
              <a:t>/27</a:t>
            </a:r>
            <a:endParaRPr b="1" sz="13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uthor 2">
  <p:cSld name="CUSTOM_5_2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/>
          <p:nvPr/>
        </p:nvSpPr>
        <p:spPr>
          <a:xfrm rot="-5400000">
            <a:off x="4275150" y="-2396150"/>
            <a:ext cx="2047200" cy="75228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FFFFFF"/>
          </a:solidFill>
          <a:ln>
            <a:noFill/>
          </a:ln>
          <a:effectLst>
            <a:outerShdw blurRad="257175" rotWithShape="0" algn="bl">
              <a:schemeClr val="accent1">
                <a:alpha val="1804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9"/>
          <p:cNvSpPr/>
          <p:nvPr/>
        </p:nvSpPr>
        <p:spPr>
          <a:xfrm>
            <a:off x="288425" y="4351250"/>
            <a:ext cx="1803900" cy="59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9"/>
          <p:cNvSpPr/>
          <p:nvPr/>
        </p:nvSpPr>
        <p:spPr>
          <a:xfrm>
            <a:off x="311700" y="2775541"/>
            <a:ext cx="2595900" cy="1469400"/>
          </a:xfrm>
          <a:prstGeom prst="bracePair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Subdirectora de Quadrant Alfa, S.L. Consultora y Facilitadora en Estrategia Digital para pymes e Instituciones públicas y privadas</a:t>
            </a:r>
            <a:endParaRPr b="0" i="0" sz="1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9"/>
          <p:cNvSpPr/>
          <p:nvPr/>
        </p:nvSpPr>
        <p:spPr>
          <a:xfrm>
            <a:off x="3274050" y="2775541"/>
            <a:ext cx="2595900" cy="1469400"/>
          </a:xfrm>
          <a:prstGeom prst="bracePair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Consultora acreditada del Programa eTrade d’ACCIÓ per la Internacionalització de les empreses a través dels canals digitals</a:t>
            </a:r>
            <a:endParaRPr b="0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9"/>
          <p:cNvSpPr/>
          <p:nvPr/>
        </p:nvSpPr>
        <p:spPr>
          <a:xfrm>
            <a:off x="6236400" y="2775541"/>
            <a:ext cx="2595900" cy="1469400"/>
          </a:xfrm>
          <a:prstGeom prst="bracePair">
            <a:avLst/>
          </a:prstGeom>
          <a:noFill/>
          <a:ln cap="flat" cmpd="sng" w="762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5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Formadora </a:t>
            </a:r>
            <a:r>
              <a:rPr lang="es-ES" sz="15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="0" i="0" lang="es-ES" sz="15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consultora en Marketing Digital </a:t>
            </a:r>
            <a:r>
              <a:rPr lang="es-ES" sz="15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y </a:t>
            </a:r>
            <a:r>
              <a:rPr b="0" i="0" lang="es-ES" sz="15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Personal Branding </a:t>
            </a:r>
            <a:r>
              <a:rPr lang="es-ES" sz="15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múltiples organizaciones</a:t>
            </a:r>
            <a:r>
              <a:rPr b="0" i="0" lang="es-ES" sz="15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500" u="none" cap="none" strike="noStrik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9"/>
          <p:cNvSpPr txBox="1"/>
          <p:nvPr/>
        </p:nvSpPr>
        <p:spPr>
          <a:xfrm>
            <a:off x="922200" y="4587475"/>
            <a:ext cx="7299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s-ES" sz="1300" u="none" cap="none" strike="noStrike">
                <a:solidFill>
                  <a:schemeClr val="accent4"/>
                </a:solidFill>
                <a:latin typeface="Hind"/>
                <a:ea typeface="Hind"/>
                <a:cs typeface="Hind"/>
                <a:sym typeface="Hind"/>
              </a:rPr>
              <a:t>helena@quadrantalfa.com    </a:t>
            </a:r>
            <a:r>
              <a:rPr b="1" i="0" lang="es-ES" sz="1300" u="none" cap="none" strike="noStrike">
                <a:solidFill>
                  <a:schemeClr val="accent1"/>
                </a:solidFill>
                <a:latin typeface="Hind"/>
                <a:ea typeface="Hind"/>
                <a:cs typeface="Hind"/>
                <a:sym typeface="Hind"/>
              </a:rPr>
              <a:t>// </a:t>
            </a:r>
            <a:r>
              <a:rPr b="0" i="0" lang="es-ES" sz="1300" u="none" cap="none" strike="noStrike">
                <a:solidFill>
                  <a:schemeClr val="accent4"/>
                </a:solidFill>
                <a:latin typeface="Hind"/>
                <a:ea typeface="Hind"/>
                <a:cs typeface="Hind"/>
                <a:sym typeface="Hind"/>
              </a:rPr>
              <a:t>  </a:t>
            </a:r>
            <a:r>
              <a:rPr b="0" i="0" lang="es-ES" sz="1300" u="sng" cap="none" strike="noStrike">
                <a:solidFill>
                  <a:schemeClr val="accent1"/>
                </a:solidFill>
                <a:latin typeface="Hind"/>
                <a:ea typeface="Hind"/>
                <a:cs typeface="Hind"/>
                <a:sym typeface="Hin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www.HelenaCasas.com</a:t>
            </a:r>
            <a:r>
              <a:rPr b="0" i="0" lang="es-ES" sz="1300" u="none" cap="none" strike="noStrike">
                <a:solidFill>
                  <a:schemeClr val="accent1"/>
                </a:solidFill>
                <a:latin typeface="Hind"/>
                <a:ea typeface="Hind"/>
                <a:cs typeface="Hind"/>
                <a:sym typeface="Hind"/>
              </a:rPr>
              <a:t> </a:t>
            </a:r>
            <a:endParaRPr b="0" i="0" sz="1300" u="none" cap="none" strike="noStrike">
              <a:solidFill>
                <a:schemeClr val="accent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218" name="Google Shape;218;p39"/>
          <p:cNvSpPr txBox="1"/>
          <p:nvPr/>
        </p:nvSpPr>
        <p:spPr>
          <a:xfrm>
            <a:off x="3803625" y="689800"/>
            <a:ext cx="4509000" cy="138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chemeClr val="accent1"/>
                </a:solidFill>
                <a:latin typeface="Hind"/>
                <a:ea typeface="Hind"/>
                <a:cs typeface="Hind"/>
                <a:sym typeface="Hind"/>
              </a:rPr>
              <a:t>Helena Casas #LightHunter</a:t>
            </a:r>
            <a:endParaRPr b="1" i="0" sz="2200" u="none" cap="none" strike="noStrike">
              <a:solidFill>
                <a:schemeClr val="accent1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Digital Marketer &amp; Personal Brander </a:t>
            </a:r>
            <a:endParaRPr b="1" i="0" sz="1400" u="none" cap="none" strike="noStrike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Humanizando Marcas. Acompaño a pymes en su estrategia de Marketing Digital, contando con el talento y la Marca Personal de su equipo </a:t>
            </a:r>
            <a:r>
              <a:rPr b="0" i="0" lang="es-ES" sz="14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#LightHunter</a:t>
            </a:r>
            <a:endParaRPr b="0" i="0" sz="1400" u="none" cap="none" strike="noStrike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219" name="Google Shape;219;p39"/>
          <p:cNvSpPr/>
          <p:nvPr/>
        </p:nvSpPr>
        <p:spPr>
          <a:xfrm>
            <a:off x="-1433700" y="206050"/>
            <a:ext cx="2355900" cy="2355900"/>
          </a:xfrm>
          <a:prstGeom prst="donut">
            <a:avLst>
              <a:gd fmla="val 15923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9"/>
          <p:cNvSpPr/>
          <p:nvPr/>
        </p:nvSpPr>
        <p:spPr>
          <a:xfrm rot="-685435">
            <a:off x="137256" y="146525"/>
            <a:ext cx="1182936" cy="1023140"/>
          </a:xfrm>
          <a:prstGeom prst="triangle">
            <a:avLst>
              <a:gd fmla="val 50000" name="adj"/>
            </a:avLst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5750" y="477700"/>
            <a:ext cx="1775100" cy="1775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(Red)">
  <p:cSld name="SECTION_HEADER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-10091863" y="-4725150"/>
            <a:ext cx="14593800" cy="14593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5"/>
          <p:cNvSpPr txBox="1"/>
          <p:nvPr>
            <p:ph type="title"/>
          </p:nvPr>
        </p:nvSpPr>
        <p:spPr>
          <a:xfrm>
            <a:off x="719275" y="1182000"/>
            <a:ext cx="2977800" cy="277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accent2"/>
                </a:solidFill>
              </a:defRPr>
            </a:lvl1pPr>
            <a:lvl2pPr lvl="1" rtl="0">
              <a:buNone/>
              <a:defRPr>
                <a:solidFill>
                  <a:schemeClr val="accent2"/>
                </a:solidFill>
              </a:defRPr>
            </a:lvl2pPr>
            <a:lvl3pPr lvl="2" rtl="0">
              <a:buNone/>
              <a:defRPr>
                <a:solidFill>
                  <a:schemeClr val="accent2"/>
                </a:solidFill>
              </a:defRPr>
            </a:lvl3pPr>
            <a:lvl4pPr lvl="3" rtl="0">
              <a:buNone/>
              <a:defRPr>
                <a:solidFill>
                  <a:schemeClr val="accent2"/>
                </a:solidFill>
              </a:defRPr>
            </a:lvl4pPr>
            <a:lvl5pPr lvl="4" rtl="0">
              <a:buNone/>
              <a:defRPr>
                <a:solidFill>
                  <a:schemeClr val="accent2"/>
                </a:solidFill>
              </a:defRPr>
            </a:lvl5pPr>
            <a:lvl6pPr lvl="5" rtl="0">
              <a:buNone/>
              <a:defRPr>
                <a:solidFill>
                  <a:schemeClr val="accent2"/>
                </a:solidFill>
              </a:defRPr>
            </a:lvl6pPr>
            <a:lvl7pPr lvl="6" rtl="0">
              <a:buNone/>
              <a:defRPr>
                <a:solidFill>
                  <a:schemeClr val="accent2"/>
                </a:solidFill>
              </a:defRPr>
            </a:lvl7pPr>
            <a:lvl8pPr lvl="7" rtl="0">
              <a:buNone/>
              <a:defRPr>
                <a:solidFill>
                  <a:schemeClr val="accent2"/>
                </a:solidFill>
              </a:defRPr>
            </a:lvl8pPr>
            <a:lvl9pPr lvl="8" rtl="0">
              <a:buNone/>
              <a:defRPr>
                <a:solidFill>
                  <a:schemeClr val="accen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33" name="Google Shape;33;p5"/>
          <p:cNvSpPr/>
          <p:nvPr/>
        </p:nvSpPr>
        <p:spPr>
          <a:xfrm>
            <a:off x="6293800" y="2005200"/>
            <a:ext cx="1133100" cy="1133100"/>
          </a:xfrm>
          <a:prstGeom prst="ellipse">
            <a:avLst/>
          </a:prstGeom>
          <a:noFill/>
          <a:ln cap="flat" cmpd="sng" w="28575">
            <a:solidFill>
              <a:srgbClr val="D9D9D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>
                <a:solidFill>
                  <a:srgbClr val="D9D9D9"/>
                </a:solidFill>
                <a:latin typeface="Hind"/>
                <a:ea typeface="Hind"/>
                <a:cs typeface="Hind"/>
                <a:sym typeface="Hind"/>
              </a:rPr>
              <a:t>illustration here</a:t>
            </a:r>
            <a:endParaRPr b="1">
              <a:solidFill>
                <a:srgbClr val="D9D9D9"/>
              </a:solidFill>
              <a:latin typeface="Hind"/>
              <a:ea typeface="Hind"/>
              <a:cs typeface="Hind"/>
              <a:sym typeface="Hin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(Yellow)">
  <p:cSld name="SECTION_HEADER_1_1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-10091863" y="-4725150"/>
            <a:ext cx="14593800" cy="14593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6"/>
          <p:cNvSpPr txBox="1"/>
          <p:nvPr>
            <p:ph type="title"/>
          </p:nvPr>
        </p:nvSpPr>
        <p:spPr>
          <a:xfrm>
            <a:off x="719275" y="1182000"/>
            <a:ext cx="2977800" cy="277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accent3"/>
                </a:solidFill>
              </a:defRPr>
            </a:lvl1pPr>
            <a:lvl2pPr lvl="1" rtl="0">
              <a:buNone/>
              <a:defRPr>
                <a:solidFill>
                  <a:schemeClr val="accent3"/>
                </a:solidFill>
              </a:defRPr>
            </a:lvl2pPr>
            <a:lvl3pPr lvl="2" rtl="0">
              <a:buNone/>
              <a:defRPr>
                <a:solidFill>
                  <a:schemeClr val="accent3"/>
                </a:solidFill>
              </a:defRPr>
            </a:lvl3pPr>
            <a:lvl4pPr lvl="3" rtl="0">
              <a:buNone/>
              <a:defRPr>
                <a:solidFill>
                  <a:schemeClr val="accent3"/>
                </a:solidFill>
              </a:defRPr>
            </a:lvl4pPr>
            <a:lvl5pPr lvl="4" rtl="0">
              <a:buNone/>
              <a:defRPr>
                <a:solidFill>
                  <a:schemeClr val="accent3"/>
                </a:solidFill>
              </a:defRPr>
            </a:lvl5pPr>
            <a:lvl6pPr lvl="5" rtl="0">
              <a:buNone/>
              <a:defRPr>
                <a:solidFill>
                  <a:schemeClr val="accent3"/>
                </a:solidFill>
              </a:defRPr>
            </a:lvl6pPr>
            <a:lvl7pPr lvl="6" rtl="0">
              <a:buNone/>
              <a:defRPr>
                <a:solidFill>
                  <a:schemeClr val="accent3"/>
                </a:solidFill>
              </a:defRPr>
            </a:lvl7pPr>
            <a:lvl8pPr lvl="7" rtl="0">
              <a:buNone/>
              <a:defRPr>
                <a:solidFill>
                  <a:schemeClr val="accent3"/>
                </a:solidFill>
              </a:defRPr>
            </a:lvl8pPr>
            <a:lvl9pPr lvl="8" rtl="0">
              <a:buNone/>
              <a:defRPr>
                <a:solidFill>
                  <a:schemeClr val="accent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6293800" y="2005200"/>
            <a:ext cx="1133100" cy="1133100"/>
          </a:xfrm>
          <a:prstGeom prst="ellipse">
            <a:avLst/>
          </a:prstGeom>
          <a:noFill/>
          <a:ln cap="flat" cmpd="sng" w="28575">
            <a:solidFill>
              <a:srgbClr val="D9D9D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>
                <a:solidFill>
                  <a:srgbClr val="D9D9D9"/>
                </a:solidFill>
                <a:latin typeface="Hind"/>
                <a:ea typeface="Hind"/>
                <a:cs typeface="Hind"/>
                <a:sym typeface="Hind"/>
              </a:rPr>
              <a:t>illustration here</a:t>
            </a:r>
            <a:endParaRPr b="1">
              <a:solidFill>
                <a:srgbClr val="D9D9D9"/>
              </a:solidFill>
              <a:latin typeface="Hind"/>
              <a:ea typeface="Hind"/>
              <a:cs typeface="Hind"/>
              <a:sym typeface="Hin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/>
          <p:nvPr/>
        </p:nvSpPr>
        <p:spPr>
          <a:xfrm>
            <a:off x="287263" y="4436350"/>
            <a:ext cx="1316700" cy="47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" name="Google Shape;4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33129" y="3236700"/>
            <a:ext cx="1751525" cy="174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3445" y="3167925"/>
            <a:ext cx="1926444" cy="17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0265" y="3236700"/>
            <a:ext cx="2029954" cy="174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225" y="3117000"/>
            <a:ext cx="2002933" cy="1747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6931" y="224850"/>
            <a:ext cx="1742923" cy="17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27769" y="124875"/>
            <a:ext cx="1857545" cy="174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24972" y="224850"/>
            <a:ext cx="1821191" cy="1747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69992" y="1698138"/>
            <a:ext cx="1694475" cy="174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46182" y="1872095"/>
            <a:ext cx="1434911" cy="1643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87270" y="180550"/>
            <a:ext cx="1637620" cy="174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>
            <a:off x="287263" y="4436350"/>
            <a:ext cx="1316700" cy="47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" name="Google Shape;5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91050" y="1943883"/>
            <a:ext cx="1343175" cy="1534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9733" y="1381625"/>
            <a:ext cx="1504945" cy="174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7930" y="3167925"/>
            <a:ext cx="2113274" cy="174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4877" y="3061150"/>
            <a:ext cx="1400280" cy="174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66931" y="2989325"/>
            <a:ext cx="1479072" cy="174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73" y="3061150"/>
            <a:ext cx="1343165" cy="1747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76726" y="196650"/>
            <a:ext cx="2242585" cy="174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24222" y="140825"/>
            <a:ext cx="1743090" cy="174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52074" y="196650"/>
            <a:ext cx="1733937" cy="174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6478" y="196650"/>
            <a:ext cx="1958478" cy="1747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gular Slide (Blue)">
  <p:cSld name="CUSTOM_4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/>
          <p:nvPr/>
        </p:nvSpPr>
        <p:spPr>
          <a:xfrm>
            <a:off x="282300" y="-2401450"/>
            <a:ext cx="8579400" cy="3589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9"/>
          <p:cNvSpPr txBox="1"/>
          <p:nvPr>
            <p:ph type="title"/>
          </p:nvPr>
        </p:nvSpPr>
        <p:spPr>
          <a:xfrm>
            <a:off x="1315450" y="27475"/>
            <a:ext cx="6513000" cy="8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" name="Google Shape;66;p9"/>
          <p:cNvSpPr txBox="1"/>
          <p:nvPr>
            <p:ph idx="1" type="body"/>
          </p:nvPr>
        </p:nvSpPr>
        <p:spPr>
          <a:xfrm>
            <a:off x="1562150" y="1396325"/>
            <a:ext cx="6002100" cy="28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➜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➜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➜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300">
                <a:solidFill>
                  <a:schemeClr val="accent1"/>
                </a:solidFill>
              </a:defRPr>
            </a:lvl1pPr>
            <a:lvl2pPr lvl="1" rtl="0" algn="r">
              <a:buNone/>
              <a:defRPr b="1" sz="1300">
                <a:solidFill>
                  <a:schemeClr val="accent1"/>
                </a:solidFill>
              </a:defRPr>
            </a:lvl2pPr>
            <a:lvl3pPr lvl="2" rtl="0" algn="r">
              <a:buNone/>
              <a:defRPr b="1" sz="1300">
                <a:solidFill>
                  <a:schemeClr val="accent1"/>
                </a:solidFill>
              </a:defRPr>
            </a:lvl3pPr>
            <a:lvl4pPr lvl="3" rtl="0" algn="r">
              <a:buNone/>
              <a:defRPr b="1" sz="1300">
                <a:solidFill>
                  <a:schemeClr val="accent1"/>
                </a:solidFill>
              </a:defRPr>
            </a:lvl4pPr>
            <a:lvl5pPr lvl="4" rtl="0" algn="r">
              <a:buNone/>
              <a:defRPr b="1" sz="1300">
                <a:solidFill>
                  <a:schemeClr val="accent1"/>
                </a:solidFill>
              </a:defRPr>
            </a:lvl5pPr>
            <a:lvl6pPr lvl="5" rtl="0" algn="r">
              <a:buNone/>
              <a:defRPr b="1" sz="1300">
                <a:solidFill>
                  <a:schemeClr val="accent1"/>
                </a:solidFill>
              </a:defRPr>
            </a:lvl6pPr>
            <a:lvl7pPr lvl="6" rtl="0" algn="r">
              <a:buNone/>
              <a:defRPr b="1" sz="1300">
                <a:solidFill>
                  <a:schemeClr val="accent1"/>
                </a:solidFill>
              </a:defRPr>
            </a:lvl7pPr>
            <a:lvl8pPr lvl="7" rtl="0" algn="r">
              <a:buNone/>
              <a:defRPr b="1" sz="1300">
                <a:solidFill>
                  <a:schemeClr val="accent1"/>
                </a:solidFill>
              </a:defRPr>
            </a:lvl8pPr>
            <a:lvl9pPr lvl="8" rtl="0" algn="r">
              <a:buNone/>
              <a:defRPr b="1" sz="1300"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gular Slide (Red)">
  <p:cSld name="CUSTOM_4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/>
          <p:nvPr/>
        </p:nvSpPr>
        <p:spPr>
          <a:xfrm>
            <a:off x="282300" y="-2401450"/>
            <a:ext cx="8579400" cy="3589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0"/>
          <p:cNvSpPr txBox="1"/>
          <p:nvPr>
            <p:ph type="title"/>
          </p:nvPr>
        </p:nvSpPr>
        <p:spPr>
          <a:xfrm>
            <a:off x="1315450" y="27475"/>
            <a:ext cx="6513000" cy="8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1562150" y="1396325"/>
            <a:ext cx="6002100" cy="28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➜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➜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➜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300">
                <a:solidFill>
                  <a:schemeClr val="accent2"/>
                </a:solidFill>
              </a:defRPr>
            </a:lvl1pPr>
            <a:lvl2pPr lvl="1" rtl="0" algn="r">
              <a:buNone/>
              <a:defRPr b="1" sz="1300">
                <a:solidFill>
                  <a:schemeClr val="accent2"/>
                </a:solidFill>
              </a:defRPr>
            </a:lvl2pPr>
            <a:lvl3pPr lvl="2" rtl="0" algn="r">
              <a:buNone/>
              <a:defRPr b="1" sz="1300">
                <a:solidFill>
                  <a:schemeClr val="accent2"/>
                </a:solidFill>
              </a:defRPr>
            </a:lvl3pPr>
            <a:lvl4pPr lvl="3" rtl="0" algn="r">
              <a:buNone/>
              <a:defRPr b="1" sz="1300">
                <a:solidFill>
                  <a:schemeClr val="accent2"/>
                </a:solidFill>
              </a:defRPr>
            </a:lvl4pPr>
            <a:lvl5pPr lvl="4" rtl="0" algn="r">
              <a:buNone/>
              <a:defRPr b="1" sz="1300">
                <a:solidFill>
                  <a:schemeClr val="accent2"/>
                </a:solidFill>
              </a:defRPr>
            </a:lvl5pPr>
            <a:lvl6pPr lvl="5" rtl="0" algn="r">
              <a:buNone/>
              <a:defRPr b="1" sz="1300">
                <a:solidFill>
                  <a:schemeClr val="accent2"/>
                </a:solidFill>
              </a:defRPr>
            </a:lvl6pPr>
            <a:lvl7pPr lvl="6" rtl="0" algn="r">
              <a:buNone/>
              <a:defRPr b="1" sz="1300">
                <a:solidFill>
                  <a:schemeClr val="accent2"/>
                </a:solidFill>
              </a:defRPr>
            </a:lvl7pPr>
            <a:lvl8pPr lvl="7" rtl="0" algn="r">
              <a:buNone/>
              <a:defRPr b="1" sz="1300">
                <a:solidFill>
                  <a:schemeClr val="accent2"/>
                </a:solidFill>
              </a:defRPr>
            </a:lvl8pPr>
            <a:lvl9pPr lvl="8" rtl="0" algn="r">
              <a:buNone/>
              <a:defRPr b="1" sz="1300">
                <a:solidFill>
                  <a:schemeClr val="accen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ind"/>
              <a:buNone/>
              <a:defRPr sz="2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ind"/>
              <a:buNone/>
              <a:defRPr sz="2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ind"/>
              <a:buNone/>
              <a:defRPr sz="2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ind"/>
              <a:buNone/>
              <a:defRPr sz="2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ind"/>
              <a:buNone/>
              <a:defRPr sz="2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ind"/>
              <a:buNone/>
              <a:defRPr sz="2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ind"/>
              <a:buNone/>
              <a:defRPr sz="2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ind"/>
              <a:buNone/>
              <a:defRPr sz="2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ind"/>
              <a:buNone/>
              <a:defRPr sz="2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ind"/>
              <a:buChar char="➜"/>
              <a:defRPr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"/>
              <a:buChar char="➜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ind"/>
              <a:buChar char="➜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b="1" sz="1300">
                <a:solidFill>
                  <a:schemeClr val="accent1"/>
                </a:solidFill>
              </a:defRPr>
            </a:lvl1pPr>
            <a:lvl2pPr lvl="1" algn="r">
              <a:buNone/>
              <a:defRPr b="1" sz="1300">
                <a:solidFill>
                  <a:schemeClr val="accent1"/>
                </a:solidFill>
              </a:defRPr>
            </a:lvl2pPr>
            <a:lvl3pPr lvl="2" algn="r">
              <a:buNone/>
              <a:defRPr b="1" sz="1300">
                <a:solidFill>
                  <a:schemeClr val="accent1"/>
                </a:solidFill>
              </a:defRPr>
            </a:lvl3pPr>
            <a:lvl4pPr lvl="3" algn="r">
              <a:buNone/>
              <a:defRPr b="1" sz="1300">
                <a:solidFill>
                  <a:schemeClr val="accent1"/>
                </a:solidFill>
              </a:defRPr>
            </a:lvl4pPr>
            <a:lvl5pPr lvl="4" algn="r">
              <a:buNone/>
              <a:defRPr b="1" sz="1300">
                <a:solidFill>
                  <a:schemeClr val="accent1"/>
                </a:solidFill>
              </a:defRPr>
            </a:lvl5pPr>
            <a:lvl6pPr lvl="5" algn="r">
              <a:buNone/>
              <a:defRPr b="1" sz="1300">
                <a:solidFill>
                  <a:schemeClr val="accent1"/>
                </a:solidFill>
              </a:defRPr>
            </a:lvl6pPr>
            <a:lvl7pPr lvl="6" algn="r">
              <a:buNone/>
              <a:defRPr b="1" sz="1300">
                <a:solidFill>
                  <a:schemeClr val="accent1"/>
                </a:solidFill>
              </a:defRPr>
            </a:lvl7pPr>
            <a:lvl8pPr lvl="7" algn="r">
              <a:buNone/>
              <a:defRPr b="1" sz="1300">
                <a:solidFill>
                  <a:schemeClr val="accent1"/>
                </a:solidFill>
              </a:defRPr>
            </a:lvl8pPr>
            <a:lvl9pPr lvl="8" algn="r">
              <a:buNone/>
              <a:defRPr b="1" sz="1300"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7.jpg"/><Relationship Id="rId4" Type="http://schemas.openxmlformats.org/officeDocument/2006/relationships/image" Target="../media/image48.png"/><Relationship Id="rId5" Type="http://schemas.openxmlformats.org/officeDocument/2006/relationships/image" Target="../media/image53.png"/><Relationship Id="rId6" Type="http://schemas.openxmlformats.org/officeDocument/2006/relationships/image" Target="../media/image5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1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s://dream.ai/create" TargetMode="External"/><Relationship Id="rId4" Type="http://schemas.openxmlformats.org/officeDocument/2006/relationships/image" Target="../media/image45.png"/><Relationship Id="rId5" Type="http://schemas.openxmlformats.org/officeDocument/2006/relationships/image" Target="../media/image50.png"/><Relationship Id="rId6" Type="http://schemas.openxmlformats.org/officeDocument/2006/relationships/hyperlink" Target="https://labs.openai.com/" TargetMode="External"/><Relationship Id="rId7" Type="http://schemas.openxmlformats.org/officeDocument/2006/relationships/hyperlink" Target="http://www.midjourney.com" TargetMode="Externa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6.xml"/><Relationship Id="rId3" Type="http://schemas.openxmlformats.org/officeDocument/2006/relationships/hyperlink" Target="https://promptbase.com/" TargetMode="External"/><Relationship Id="rId4" Type="http://schemas.openxmlformats.org/officeDocument/2006/relationships/image" Target="../media/image4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.png"/><Relationship Id="rId4" Type="http://schemas.openxmlformats.org/officeDocument/2006/relationships/image" Target="../media/image47.jpg"/><Relationship Id="rId5" Type="http://schemas.openxmlformats.org/officeDocument/2006/relationships/image" Target="../media/image48.png"/><Relationship Id="rId6" Type="http://schemas.openxmlformats.org/officeDocument/2006/relationships/image" Target="../media/image53.png"/><Relationship Id="rId7" Type="http://schemas.openxmlformats.org/officeDocument/2006/relationships/image" Target="../media/image5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/>
          <p:nvPr>
            <p:ph type="ctrTitle"/>
          </p:nvPr>
        </p:nvSpPr>
        <p:spPr>
          <a:xfrm>
            <a:off x="1284625" y="1253625"/>
            <a:ext cx="6574800" cy="15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546100" lvl="0" marL="457200" rtl="0" algn="ctr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s-ES"/>
              <a:t>Análisis de Situación y Objetivos </a:t>
            </a:r>
            <a:endParaRPr/>
          </a:p>
        </p:txBody>
      </p:sp>
      <p:sp>
        <p:nvSpPr>
          <p:cNvPr id="227" name="Google Shape;227;p40"/>
          <p:cNvSpPr txBox="1"/>
          <p:nvPr>
            <p:ph idx="1" type="subTitle"/>
          </p:nvPr>
        </p:nvSpPr>
        <p:spPr>
          <a:xfrm>
            <a:off x="1284425" y="2774625"/>
            <a:ext cx="6575100" cy="61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900">
                <a:solidFill>
                  <a:schemeClr val="accent3"/>
                </a:solidFill>
              </a:rPr>
              <a:t>CURSO DE MARKETING DIGITAL Y REDES SOCIALES</a:t>
            </a:r>
            <a:endParaRPr b="1" sz="1900">
              <a:solidFill>
                <a:schemeClr val="accent3"/>
              </a:solidFill>
            </a:endParaRPr>
          </a:p>
        </p:txBody>
      </p:sp>
      <p:sp>
        <p:nvSpPr>
          <p:cNvPr id="228" name="Google Shape;228;p40"/>
          <p:cNvSpPr txBox="1"/>
          <p:nvPr/>
        </p:nvSpPr>
        <p:spPr>
          <a:xfrm>
            <a:off x="282600" y="4163900"/>
            <a:ext cx="1914000" cy="22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E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Programa cofinanciado por: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" name="Google Shape;229;p40"/>
          <p:cNvGrpSpPr/>
          <p:nvPr/>
        </p:nvGrpSpPr>
        <p:grpSpPr>
          <a:xfrm>
            <a:off x="282612" y="4163901"/>
            <a:ext cx="8691528" cy="1092266"/>
            <a:chOff x="425443" y="2024959"/>
            <a:chExt cx="8718556" cy="1093578"/>
          </a:xfrm>
        </p:grpSpPr>
        <p:pic>
          <p:nvPicPr>
            <p:cNvPr id="230" name="Google Shape;230;p40"/>
            <p:cNvPicPr preferRelativeResize="0"/>
            <p:nvPr/>
          </p:nvPicPr>
          <p:blipFill rotWithShape="1">
            <a:blip r:embed="rId3">
              <a:alphaModFix/>
            </a:blip>
            <a:srcRect b="7564" l="0" r="0" t="7538"/>
            <a:stretch/>
          </p:blipFill>
          <p:spPr>
            <a:xfrm>
              <a:off x="2080763" y="2232382"/>
              <a:ext cx="2723517" cy="678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5443" y="2298199"/>
              <a:ext cx="1587933" cy="61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99850" y="2024959"/>
              <a:ext cx="1944149" cy="10935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71675" y="2298200"/>
              <a:ext cx="2260777" cy="6126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9"/>
          <p:cNvSpPr txBox="1"/>
          <p:nvPr>
            <p:ph type="title"/>
          </p:nvPr>
        </p:nvSpPr>
        <p:spPr>
          <a:xfrm>
            <a:off x="1315450" y="27475"/>
            <a:ext cx="6513000" cy="8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¿Cómo encaja el Marketing en vuestro modelo de negocio?</a:t>
            </a:r>
            <a:endParaRPr/>
          </a:p>
        </p:txBody>
      </p:sp>
      <p:sp>
        <p:nvSpPr>
          <p:cNvPr id="287" name="Google Shape;287;p49"/>
          <p:cNvSpPr txBox="1"/>
          <p:nvPr>
            <p:ph idx="1" type="body"/>
          </p:nvPr>
        </p:nvSpPr>
        <p:spPr>
          <a:xfrm>
            <a:off x="923200" y="1396325"/>
            <a:ext cx="3721200" cy="28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2100"/>
              <a:t>Un modelo de negocio es un constructo que explica cómo </a:t>
            </a:r>
            <a:r>
              <a:rPr b="1" lang="es-ES" sz="2100"/>
              <a:t>una empresa crea algo que tiene valor para un público objetivo</a:t>
            </a:r>
            <a:r>
              <a:rPr lang="es-ES" sz="2100"/>
              <a:t>, </a:t>
            </a:r>
            <a:r>
              <a:rPr b="1" lang="es-ES" sz="2100">
                <a:solidFill>
                  <a:srgbClr val="C00000"/>
                </a:solidFill>
              </a:rPr>
              <a:t>lo entrega</a:t>
            </a:r>
            <a:r>
              <a:rPr lang="es-ES" sz="2100"/>
              <a:t> y </a:t>
            </a:r>
            <a:r>
              <a:rPr b="1" lang="es-ES" sz="2100"/>
              <a:t>cómo </a:t>
            </a:r>
            <a:r>
              <a:rPr b="1" lang="es-ES" sz="2100">
                <a:solidFill>
                  <a:srgbClr val="C00000"/>
                </a:solidFill>
              </a:rPr>
              <a:t>recoge ese valor de forma monetaria</a:t>
            </a:r>
            <a:r>
              <a:rPr lang="es-ES" sz="2100"/>
              <a:t>.</a:t>
            </a:r>
            <a:endParaRPr sz="2100"/>
          </a:p>
        </p:txBody>
      </p:sp>
      <p:sp>
        <p:nvSpPr>
          <p:cNvPr id="288" name="Google Shape;288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289" name="Google Shape;28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0475" y="1330388"/>
            <a:ext cx="2986375" cy="298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0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295" name="Google Shape;29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9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1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301" name="Google Shape;30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9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51"/>
          <p:cNvSpPr/>
          <p:nvPr/>
        </p:nvSpPr>
        <p:spPr>
          <a:xfrm>
            <a:off x="3843500" y="1291525"/>
            <a:ext cx="3363000" cy="24021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303" name="Google Shape;303;p51"/>
          <p:cNvSpPr txBox="1"/>
          <p:nvPr/>
        </p:nvSpPr>
        <p:spPr>
          <a:xfrm>
            <a:off x="5887725" y="104550"/>
            <a:ext cx="30144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accent1"/>
                </a:solidFill>
                <a:latin typeface="Hind"/>
                <a:ea typeface="Hind"/>
                <a:cs typeface="Hind"/>
                <a:sym typeface="Hind"/>
              </a:rPr>
              <a:t>PROCESOS DE MARKETING</a:t>
            </a:r>
            <a:endParaRPr b="1" sz="1800">
              <a:solidFill>
                <a:schemeClr val="accent1"/>
              </a:solidFill>
              <a:latin typeface="Hind"/>
              <a:ea typeface="Hind"/>
              <a:cs typeface="Hind"/>
              <a:sym typeface="Hind"/>
            </a:endParaRPr>
          </a:p>
        </p:txBody>
      </p:sp>
      <p:cxnSp>
        <p:nvCxnSpPr>
          <p:cNvPr id="304" name="Google Shape;304;p51"/>
          <p:cNvCxnSpPr>
            <a:stCxn id="303" idx="2"/>
          </p:cNvCxnSpPr>
          <p:nvPr/>
        </p:nvCxnSpPr>
        <p:spPr>
          <a:xfrm flipH="1">
            <a:off x="6349425" y="538050"/>
            <a:ext cx="1045500" cy="7251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2"/>
          <p:cNvSpPr txBox="1"/>
          <p:nvPr>
            <p:ph type="title"/>
          </p:nvPr>
        </p:nvSpPr>
        <p:spPr>
          <a:xfrm>
            <a:off x="1336050" y="1743600"/>
            <a:ext cx="6471900" cy="165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Vamos a crear un Plan de Marketing Digital</a:t>
            </a:r>
            <a:endParaRPr/>
          </a:p>
        </p:txBody>
      </p:sp>
      <p:sp>
        <p:nvSpPr>
          <p:cNvPr id="310" name="Google Shape;310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3"/>
          <p:cNvSpPr txBox="1"/>
          <p:nvPr>
            <p:ph type="title"/>
          </p:nvPr>
        </p:nvSpPr>
        <p:spPr>
          <a:xfrm>
            <a:off x="719275" y="1182000"/>
            <a:ext cx="2977800" cy="277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800"/>
              <a:t>Introducción a la metodología SOSTAC</a:t>
            </a:r>
            <a:endParaRPr sz="3800"/>
          </a:p>
        </p:txBody>
      </p:sp>
      <p:sp>
        <p:nvSpPr>
          <p:cNvPr id="316" name="Google Shape;316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317" name="Google Shape;31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6050" y="932075"/>
            <a:ext cx="3486401" cy="327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54"/>
          <p:cNvGrpSpPr/>
          <p:nvPr/>
        </p:nvGrpSpPr>
        <p:grpSpPr>
          <a:xfrm>
            <a:off x="2678722" y="195594"/>
            <a:ext cx="4898263" cy="4752183"/>
            <a:chOff x="2069122" y="108"/>
            <a:chExt cx="4898263" cy="4752183"/>
          </a:xfrm>
        </p:grpSpPr>
        <p:sp>
          <p:nvSpPr>
            <p:cNvPr id="323" name="Google Shape;323;p54"/>
            <p:cNvSpPr/>
            <p:nvPr/>
          </p:nvSpPr>
          <p:spPr>
            <a:xfrm>
              <a:off x="3831557" y="108"/>
              <a:ext cx="1396500" cy="831600"/>
            </a:xfrm>
            <a:prstGeom prst="roundRect">
              <a:avLst>
                <a:gd fmla="val 16667" name="adj"/>
              </a:avLst>
            </a:prstGeom>
            <a:solidFill>
              <a:schemeClr val="accent4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54"/>
            <p:cNvSpPr txBox="1"/>
            <p:nvPr/>
          </p:nvSpPr>
          <p:spPr>
            <a:xfrm>
              <a:off x="3872159" y="40710"/>
              <a:ext cx="1315200" cy="75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s-E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r>
                <a:rPr b="0" i="0" lang="es-E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ituation</a:t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54"/>
            <p:cNvSpPr/>
            <p:nvPr/>
          </p:nvSpPr>
          <p:spPr>
            <a:xfrm>
              <a:off x="2569476" y="415972"/>
              <a:ext cx="3920700" cy="3920700"/>
            </a:xfrm>
            <a:custGeom>
              <a:rect b="b" l="l" r="r" t="t"/>
              <a:pathLst>
                <a:path extrusionOk="0" h="120000" w="120000">
                  <a:moveTo>
                    <a:pt x="81601" y="4023"/>
                  </a:moveTo>
                  <a:lnTo>
                    <a:pt x="81601" y="4023"/>
                  </a:lnTo>
                  <a:cubicBezTo>
                    <a:pt x="89200" y="6955"/>
                    <a:pt x="96122" y="11404"/>
                    <a:pt x="101946" y="17098"/>
                  </a:cubicBezTo>
                </a:path>
              </a:pathLst>
            </a:cu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54"/>
            <p:cNvSpPr/>
            <p:nvPr/>
          </p:nvSpPr>
          <p:spPr>
            <a:xfrm>
              <a:off x="5520870" y="980254"/>
              <a:ext cx="1413000" cy="831600"/>
            </a:xfrm>
            <a:prstGeom prst="roundRect">
              <a:avLst>
                <a:gd fmla="val 16667" name="adj"/>
              </a:avLst>
            </a:prstGeom>
            <a:solidFill>
              <a:srgbClr val="6C5EA8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54"/>
            <p:cNvSpPr txBox="1"/>
            <p:nvPr/>
          </p:nvSpPr>
          <p:spPr>
            <a:xfrm>
              <a:off x="5561472" y="1020856"/>
              <a:ext cx="1332000" cy="75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s-E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b="0" i="0" lang="es-E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bjectives</a:t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54"/>
            <p:cNvSpPr/>
            <p:nvPr/>
          </p:nvSpPr>
          <p:spPr>
            <a:xfrm>
              <a:off x="2569476" y="415972"/>
              <a:ext cx="3920700" cy="3920700"/>
            </a:xfrm>
            <a:custGeom>
              <a:rect b="b" l="l" r="r" t="t"/>
              <a:pathLst>
                <a:path extrusionOk="0" h="120000" w="120000">
                  <a:moveTo>
                    <a:pt x="117559" y="43060"/>
                  </a:moveTo>
                  <a:cubicBezTo>
                    <a:pt x="120814" y="54119"/>
                    <a:pt x="120814" y="65882"/>
                    <a:pt x="117559" y="76941"/>
                  </a:cubicBezTo>
                </a:path>
              </a:pathLst>
            </a:custGeom>
            <a:noFill/>
            <a:ln cap="flat" cmpd="sng" w="9525">
              <a:solidFill>
                <a:srgbClr val="6C5E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54"/>
            <p:cNvSpPr/>
            <p:nvPr/>
          </p:nvSpPr>
          <p:spPr>
            <a:xfrm>
              <a:off x="5487485" y="2940545"/>
              <a:ext cx="1479900" cy="831600"/>
            </a:xfrm>
            <a:prstGeom prst="roundRect">
              <a:avLst>
                <a:gd fmla="val 16667" name="adj"/>
              </a:avLst>
            </a:prstGeom>
            <a:solidFill>
              <a:srgbClr val="585BB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54"/>
            <p:cNvSpPr txBox="1"/>
            <p:nvPr/>
          </p:nvSpPr>
          <p:spPr>
            <a:xfrm>
              <a:off x="5528087" y="2981147"/>
              <a:ext cx="1398600" cy="75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s-E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r>
                <a:rPr b="0" i="0" lang="es-E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trategy</a:t>
              </a:r>
              <a:endPara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54"/>
            <p:cNvSpPr/>
            <p:nvPr/>
          </p:nvSpPr>
          <p:spPr>
            <a:xfrm>
              <a:off x="2569476" y="415972"/>
              <a:ext cx="3920700" cy="3920700"/>
            </a:xfrm>
            <a:custGeom>
              <a:rect b="b" l="l" r="r" t="t"/>
              <a:pathLst>
                <a:path extrusionOk="0" h="120000" w="120000">
                  <a:moveTo>
                    <a:pt x="101933" y="102914"/>
                  </a:moveTo>
                  <a:cubicBezTo>
                    <a:pt x="95658" y="109046"/>
                    <a:pt x="88114" y="113727"/>
                    <a:pt x="79833" y="116627"/>
                  </a:cubicBezTo>
                </a:path>
              </a:pathLst>
            </a:custGeom>
            <a:noFill/>
            <a:ln cap="flat" cmpd="sng" w="9525">
              <a:solidFill>
                <a:srgbClr val="585BB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54"/>
            <p:cNvSpPr/>
            <p:nvPr/>
          </p:nvSpPr>
          <p:spPr>
            <a:xfrm>
              <a:off x="3889976" y="3920691"/>
              <a:ext cx="1279500" cy="831600"/>
            </a:xfrm>
            <a:prstGeom prst="roundRect">
              <a:avLst>
                <a:gd fmla="val 16667" name="adj"/>
              </a:avLst>
            </a:prstGeom>
            <a:solidFill>
              <a:srgbClr val="5370B7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54"/>
            <p:cNvSpPr txBox="1"/>
            <p:nvPr/>
          </p:nvSpPr>
          <p:spPr>
            <a:xfrm>
              <a:off x="3930578" y="3961293"/>
              <a:ext cx="1198500" cy="75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s-ES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r>
                <a:rPr b="0" i="0" lang="es-E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actics</a:t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54"/>
            <p:cNvSpPr/>
            <p:nvPr/>
          </p:nvSpPr>
          <p:spPr>
            <a:xfrm>
              <a:off x="2569476" y="415972"/>
              <a:ext cx="3920700" cy="3920700"/>
            </a:xfrm>
            <a:custGeom>
              <a:rect b="b" l="l" r="r" t="t"/>
              <a:pathLst>
                <a:path extrusionOk="0" h="120000" w="120000">
                  <a:moveTo>
                    <a:pt x="40167" y="116627"/>
                  </a:moveTo>
                  <a:lnTo>
                    <a:pt x="40167" y="116627"/>
                  </a:lnTo>
                  <a:cubicBezTo>
                    <a:pt x="31886" y="113727"/>
                    <a:pt x="24343" y="109046"/>
                    <a:pt x="18067" y="102914"/>
                  </a:cubicBezTo>
                </a:path>
              </a:pathLst>
            </a:custGeom>
            <a:noFill/>
            <a:ln cap="flat" cmpd="sng" w="9525">
              <a:solidFill>
                <a:srgbClr val="5370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54"/>
            <p:cNvSpPr/>
            <p:nvPr/>
          </p:nvSpPr>
          <p:spPr>
            <a:xfrm>
              <a:off x="2192314" y="2940545"/>
              <a:ext cx="1279500" cy="831600"/>
            </a:xfrm>
            <a:prstGeom prst="roundRect">
              <a:avLst>
                <a:gd fmla="val 16667" name="adj"/>
              </a:avLst>
            </a:prstGeom>
            <a:solidFill>
              <a:srgbClr val="4F8ABE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54"/>
            <p:cNvSpPr txBox="1"/>
            <p:nvPr/>
          </p:nvSpPr>
          <p:spPr>
            <a:xfrm>
              <a:off x="2232916" y="2981147"/>
              <a:ext cx="1198500" cy="75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s-ES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r>
                <a:rPr b="0" i="0" lang="es-E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ction</a:t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54"/>
            <p:cNvSpPr/>
            <p:nvPr/>
          </p:nvSpPr>
          <p:spPr>
            <a:xfrm>
              <a:off x="2569476" y="415972"/>
              <a:ext cx="3920700" cy="3920700"/>
            </a:xfrm>
            <a:custGeom>
              <a:rect b="b" l="l" r="r" t="t"/>
              <a:pathLst>
                <a:path extrusionOk="0" h="120000" w="120000">
                  <a:moveTo>
                    <a:pt x="2441" y="76940"/>
                  </a:moveTo>
                  <a:lnTo>
                    <a:pt x="2441" y="76940"/>
                  </a:lnTo>
                  <a:cubicBezTo>
                    <a:pt x="-814" y="65881"/>
                    <a:pt x="-814" y="54118"/>
                    <a:pt x="2441" y="43059"/>
                  </a:cubicBezTo>
                </a:path>
              </a:pathLst>
            </a:custGeom>
            <a:noFill/>
            <a:ln cap="flat" cmpd="sng" w="9525">
              <a:solidFill>
                <a:srgbClr val="4F8AB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54"/>
            <p:cNvSpPr/>
            <p:nvPr/>
          </p:nvSpPr>
          <p:spPr>
            <a:xfrm>
              <a:off x="2069122" y="980254"/>
              <a:ext cx="1526100" cy="831600"/>
            </a:xfrm>
            <a:prstGeom prst="roundRect">
              <a:avLst>
                <a:gd fmla="val 16667" name="adj"/>
              </a:avLst>
            </a:prstGeom>
            <a:solidFill>
              <a:srgbClr val="4AA9C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54"/>
            <p:cNvSpPr txBox="1"/>
            <p:nvPr/>
          </p:nvSpPr>
          <p:spPr>
            <a:xfrm>
              <a:off x="2109724" y="1020856"/>
              <a:ext cx="1444800" cy="75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s-ES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r>
                <a:rPr b="0" i="0" lang="es-E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ontrol</a:t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54"/>
            <p:cNvSpPr/>
            <p:nvPr/>
          </p:nvSpPr>
          <p:spPr>
            <a:xfrm>
              <a:off x="2569476" y="415972"/>
              <a:ext cx="3920700" cy="3920700"/>
            </a:xfrm>
            <a:custGeom>
              <a:rect b="b" l="l" r="r" t="t"/>
              <a:pathLst>
                <a:path extrusionOk="0" h="120000" w="120000">
                  <a:moveTo>
                    <a:pt x="18054" y="17099"/>
                  </a:moveTo>
                  <a:lnTo>
                    <a:pt x="18054" y="17099"/>
                  </a:lnTo>
                  <a:cubicBezTo>
                    <a:pt x="23878" y="11405"/>
                    <a:pt x="30800" y="6956"/>
                    <a:pt x="38399" y="4024"/>
                  </a:cubicBezTo>
                </a:path>
              </a:pathLst>
            </a:custGeom>
            <a:noFill/>
            <a:ln cap="flat" cmpd="sng" w="9525">
              <a:solidFill>
                <a:srgbClr val="4AA9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1" name="Google Shape;341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-ES" sz="1300">
                <a:solidFill>
                  <a:schemeClr val="accent1"/>
                </a:solidFill>
              </a:rPr>
              <a:t>‹#›</a:t>
            </a:fld>
            <a:endParaRPr b="1" sz="1300">
              <a:solidFill>
                <a:schemeClr val="accent1"/>
              </a:solidFill>
            </a:endParaRPr>
          </a:p>
        </p:txBody>
      </p:sp>
      <p:sp>
        <p:nvSpPr>
          <p:cNvPr id="342" name="Google Shape;342;p54"/>
          <p:cNvSpPr txBox="1"/>
          <p:nvPr>
            <p:ph type="title"/>
          </p:nvPr>
        </p:nvSpPr>
        <p:spPr>
          <a:xfrm>
            <a:off x="231400" y="121475"/>
            <a:ext cx="3151800" cy="6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Metodología SOSTAC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5"/>
          <p:cNvSpPr txBox="1"/>
          <p:nvPr>
            <p:ph type="title"/>
          </p:nvPr>
        </p:nvSpPr>
        <p:spPr>
          <a:xfrm>
            <a:off x="231400" y="121475"/>
            <a:ext cx="3151800" cy="6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/>
              <a:t>Estructura del plan</a:t>
            </a:r>
            <a:endParaRPr b="1"/>
          </a:p>
        </p:txBody>
      </p:sp>
      <p:sp>
        <p:nvSpPr>
          <p:cNvPr id="348" name="Google Shape;348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349" name="Google Shape;349;p55"/>
          <p:cNvSpPr txBox="1"/>
          <p:nvPr/>
        </p:nvSpPr>
        <p:spPr>
          <a:xfrm>
            <a:off x="3287700" y="905300"/>
            <a:ext cx="5265900" cy="36063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AutoNum type="arabicPeriod"/>
            </a:pPr>
            <a:r>
              <a:rPr lang="es-ES"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Análisis de situación</a:t>
            </a:r>
            <a:endParaRPr sz="180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AutoNum type="arabicPeriod"/>
            </a:pPr>
            <a:r>
              <a:rPr lang="es-ES"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Objetivos del plan</a:t>
            </a:r>
            <a:endParaRPr sz="180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AutoNum type="arabicPeriod"/>
            </a:pPr>
            <a:r>
              <a:rPr lang="es-ES"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Estrategias para llevarlo a cabo</a:t>
            </a:r>
            <a:endParaRPr sz="180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AutoNum type="arabicPeriod"/>
            </a:pPr>
            <a:r>
              <a:rPr lang="es-ES"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Tácticas (content marketing)</a:t>
            </a:r>
            <a:endParaRPr sz="180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AutoNum type="arabicPeriod"/>
            </a:pPr>
            <a:r>
              <a:rPr lang="es-ES"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Plan de acción</a:t>
            </a:r>
            <a:endParaRPr sz="180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AutoNum type="alphaLcPeriod"/>
            </a:pPr>
            <a:r>
              <a:rPr lang="es-ES"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Mejoras en la web</a:t>
            </a:r>
            <a:endParaRPr sz="180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AutoNum type="alphaLcPeriod"/>
            </a:pPr>
            <a:r>
              <a:rPr lang="es-ES"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SEO</a:t>
            </a:r>
            <a:endParaRPr sz="180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AutoNum type="alphaLcPeriod"/>
            </a:pPr>
            <a:r>
              <a:rPr lang="es-ES"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SEM y otra Publicidad</a:t>
            </a:r>
            <a:endParaRPr sz="180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AutoNum type="alphaLcPeriod"/>
            </a:pPr>
            <a:r>
              <a:rPr lang="es-ES"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Redes Sociales</a:t>
            </a:r>
            <a:endParaRPr sz="180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AutoNum type="alphaLcPeriod"/>
            </a:pPr>
            <a:r>
              <a:rPr lang="es-ES"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Gestión de clientes (email, whatsapp, etc.)</a:t>
            </a:r>
            <a:endParaRPr sz="180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AutoNum type="alphaLcPeriod"/>
            </a:pPr>
            <a:r>
              <a:rPr lang="es-ES"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Mercados online y físicos</a:t>
            </a:r>
            <a:endParaRPr sz="180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AutoNum type="arabicPeriod"/>
            </a:pPr>
            <a:r>
              <a:rPr lang="es-ES"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Medición de los resultados para optimizarlos.</a:t>
            </a:r>
            <a:endParaRPr sz="180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</p:txBody>
      </p:sp>
      <p:pic>
        <p:nvPicPr>
          <p:cNvPr id="350" name="Google Shape;35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600" y="1602400"/>
            <a:ext cx="2322600" cy="232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6"/>
          <p:cNvSpPr txBox="1"/>
          <p:nvPr>
            <p:ph type="title"/>
          </p:nvPr>
        </p:nvSpPr>
        <p:spPr>
          <a:xfrm>
            <a:off x="719275" y="1182000"/>
            <a:ext cx="2977800" cy="277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Creando un análisis de situación</a:t>
            </a:r>
            <a:endParaRPr/>
          </a:p>
        </p:txBody>
      </p:sp>
      <p:sp>
        <p:nvSpPr>
          <p:cNvPr id="356" name="Google Shape;356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357" name="Google Shape;35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8550" y="744039"/>
            <a:ext cx="3200025" cy="365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b="1" lang="es-ES">
                <a:solidFill>
                  <a:srgbClr val="FFFFFF"/>
                </a:solidFill>
              </a:rPr>
              <a:t>Preguntas a las que responde un análisis situación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363" name="Google Shape;363;p57"/>
          <p:cNvSpPr txBox="1"/>
          <p:nvPr>
            <p:ph idx="1" type="body"/>
          </p:nvPr>
        </p:nvSpPr>
        <p:spPr>
          <a:xfrm>
            <a:off x="871350" y="1162425"/>
            <a:ext cx="7722600" cy="3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alibri"/>
              <a:buAutoNum type="arabicPeriod"/>
            </a:pPr>
            <a:r>
              <a:rPr lang="es-ES" sz="2500">
                <a:latin typeface="Calibri"/>
                <a:ea typeface="Calibri"/>
                <a:cs typeface="Calibri"/>
                <a:sym typeface="Calibri"/>
              </a:rPr>
              <a:t>¿Cuál es la estrategia actual de la empresa?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alibri"/>
              <a:buAutoNum type="arabicPeriod"/>
            </a:pPr>
            <a:r>
              <a:rPr lang="es-ES" sz="2500">
                <a:latin typeface="Calibri"/>
                <a:ea typeface="Calibri"/>
                <a:cs typeface="Calibri"/>
                <a:sym typeface="Calibri"/>
              </a:rPr>
              <a:t>¿Cómo son los clientes actuales? ¿Cuántos tenemos?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alibri"/>
              <a:buAutoNum type="arabicPeriod"/>
            </a:pPr>
            <a:r>
              <a:rPr lang="es-E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¿Cuáles son las tendencias en nuestro sector?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alibri"/>
              <a:buAutoNum type="arabicPeriod"/>
            </a:pPr>
            <a:r>
              <a:rPr lang="es-ES" sz="2500">
                <a:latin typeface="Calibri"/>
                <a:ea typeface="Calibri"/>
                <a:cs typeface="Calibri"/>
                <a:sym typeface="Calibri"/>
              </a:rPr>
              <a:t>¿Cuál es nuestra presencia en el país que deseamos atacar?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6D7A8"/>
              </a:buClr>
              <a:buSzPts val="2500"/>
              <a:buFont typeface="Calibri"/>
              <a:buAutoNum type="arabicPeriod"/>
            </a:pPr>
            <a:r>
              <a:rPr lang="es-ES" sz="2500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¿Qué tal lo estamos haciendo respecto a la competencia?</a:t>
            </a:r>
            <a:endParaRPr sz="2500">
              <a:solidFill>
                <a:srgbClr val="B6D7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6D7A8"/>
              </a:buClr>
              <a:buSzPts val="2500"/>
              <a:buFont typeface="Calibri"/>
              <a:buAutoNum type="arabicPeriod"/>
            </a:pPr>
            <a:r>
              <a:rPr lang="es-ES" sz="2500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¿Cuáles son nuestras fortalezas y debilidades? ¿Qué oportunidades y amenazas observamos en el entorno?</a:t>
            </a:r>
            <a:endParaRPr sz="2500">
              <a:solidFill>
                <a:srgbClr val="B6D7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6D7A8"/>
              </a:buClr>
              <a:buSzPts val="2500"/>
              <a:buFont typeface="Calibri"/>
              <a:buAutoNum type="arabicPeriod"/>
            </a:pPr>
            <a:r>
              <a:rPr lang="es-ES" sz="2500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¿A qué nos enfrentamos?</a:t>
            </a:r>
            <a:endParaRPr sz="2500">
              <a:solidFill>
                <a:srgbClr val="B6D7A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8"/>
          <p:cNvSpPr txBox="1"/>
          <p:nvPr>
            <p:ph type="title"/>
          </p:nvPr>
        </p:nvSpPr>
        <p:spPr>
          <a:xfrm>
            <a:off x="1315450" y="27475"/>
            <a:ext cx="65130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ES"/>
              <a:t>Apartados del análisis de situación</a:t>
            </a:r>
            <a:endParaRPr/>
          </a:p>
        </p:txBody>
      </p:sp>
      <p:sp>
        <p:nvSpPr>
          <p:cNvPr id="370" name="Google Shape;370;p58"/>
          <p:cNvSpPr txBox="1"/>
          <p:nvPr>
            <p:ph idx="1" type="body"/>
          </p:nvPr>
        </p:nvSpPr>
        <p:spPr>
          <a:xfrm>
            <a:off x="708475" y="1235600"/>
            <a:ext cx="7872300" cy="3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b="1" lang="es-ES" sz="2100"/>
              <a:t>Estrategia actual </a:t>
            </a:r>
            <a:r>
              <a:rPr lang="es-ES" sz="2100"/>
              <a:t>🡪 Descripción del negocio  + La misión y la visión + un resumen de qué estamos haciendo en la actualidad.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b="1" lang="es-ES" sz="2100"/>
              <a:t>Clientes actuales </a:t>
            </a:r>
            <a:r>
              <a:rPr lang="es-ES" sz="2100"/>
              <a:t>🡪 Definimos los segmentos actuales.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b="1" lang="es-ES" sz="2100"/>
              <a:t>T</a:t>
            </a:r>
            <a:r>
              <a:rPr b="1" lang="es-ES" sz="2100"/>
              <a:t>endencias del sector </a:t>
            </a:r>
            <a:r>
              <a:rPr lang="es-ES" sz="2100"/>
              <a:t>→ Analizamos los cambios que están pasando a nuestro alrededor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b="1" lang="es-ES" sz="2100"/>
              <a:t>Posición frente a la competencia </a:t>
            </a:r>
            <a:r>
              <a:rPr lang="es-ES" sz="2100"/>
              <a:t>🡪 Análisis de competidores y benchmark.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b="1" lang="es-ES" sz="2100"/>
              <a:t>DAFO → CAME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b="1" lang="es-ES" sz="2100"/>
              <a:t>Conclusiones</a:t>
            </a:r>
            <a:endParaRPr b="1" sz="2100"/>
          </a:p>
        </p:txBody>
      </p:sp>
      <p:sp>
        <p:nvSpPr>
          <p:cNvPr id="371" name="Google Shape;371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9"/>
          <p:cNvSpPr txBox="1"/>
          <p:nvPr>
            <p:ph idx="1" type="body"/>
          </p:nvPr>
        </p:nvSpPr>
        <p:spPr>
          <a:xfrm>
            <a:off x="542500" y="1157100"/>
            <a:ext cx="3825000" cy="2829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/>
              <a:t>Abre un documento tipo Power Point o Google Presentations y crea estos 6 apartados.</a:t>
            </a:r>
            <a:endParaRPr sz="21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-ES" sz="2100"/>
              <a:t>A partir de ahora, trabajaremos en este documento y este documento acabará transformado en el </a:t>
            </a:r>
            <a:r>
              <a:rPr b="1" lang="es-ES" sz="2100"/>
              <a:t>Plan Estratégico Online</a:t>
            </a:r>
            <a:r>
              <a:rPr lang="es-ES" sz="2100"/>
              <a:t> de tu empresa.</a:t>
            </a:r>
            <a:endParaRPr sz="2100">
              <a:solidFill>
                <a:schemeClr val="accent1"/>
              </a:solidFill>
            </a:endParaRPr>
          </a:p>
        </p:txBody>
      </p:sp>
      <p:sp>
        <p:nvSpPr>
          <p:cNvPr id="377" name="Google Shape;377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solidFill>
                  <a:schemeClr val="accent1"/>
                </a:solidFill>
              </a:rPr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0"/>
          <p:cNvSpPr txBox="1"/>
          <p:nvPr>
            <p:ph type="title"/>
          </p:nvPr>
        </p:nvSpPr>
        <p:spPr>
          <a:xfrm>
            <a:off x="1336050" y="1743600"/>
            <a:ext cx="6471900" cy="165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ESTRATEGIA ACTUAL</a:t>
            </a:r>
            <a:endParaRPr/>
          </a:p>
        </p:txBody>
      </p:sp>
      <p:sp>
        <p:nvSpPr>
          <p:cNvPr id="383" name="Google Shape;383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1"/>
          <p:cNvSpPr txBox="1"/>
          <p:nvPr>
            <p:ph idx="4294967295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ES" sz="2200"/>
              <a:t>Quienes somos y qué hacemos.</a:t>
            </a:r>
            <a:endParaRPr sz="2200"/>
          </a:p>
          <a:p>
            <a:pPr indent="-3683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ES" sz="2200"/>
              <a:t>Cuál es nuestra misión y nuestra visión.</a:t>
            </a:r>
            <a:endParaRPr sz="2200"/>
          </a:p>
          <a:p>
            <a:pPr indent="-3683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ES" sz="2200"/>
              <a:t>Dónde estamos situados.</a:t>
            </a:r>
            <a:endParaRPr sz="2200"/>
          </a:p>
          <a:p>
            <a:pPr indent="-3683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ES" sz="2200"/>
              <a:t>Contexto histórico (si es </a:t>
            </a:r>
            <a:r>
              <a:rPr lang="es-ES" sz="2200"/>
              <a:t>necesario</a:t>
            </a:r>
            <a:r>
              <a:rPr lang="es-ES" sz="2200"/>
              <a:t>)</a:t>
            </a:r>
            <a:endParaRPr sz="2200"/>
          </a:p>
          <a:p>
            <a:pPr indent="0" lvl="0" marL="45720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45720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None/>
            </a:pPr>
            <a:r>
              <a:rPr lang="es-ES" sz="2200"/>
              <a:t>🡪 En general, necesitamos que nuestra audiencia sepa de qué estamos hablando.</a:t>
            </a:r>
            <a:endParaRPr sz="2200"/>
          </a:p>
          <a:p>
            <a:pPr indent="0" lvl="0" marL="457200" rtl="0" algn="l">
              <a:lnSpc>
                <a:spcPct val="80000"/>
              </a:lnSpc>
              <a:spcBef>
                <a:spcPts val="544"/>
              </a:spcBef>
              <a:spcAft>
                <a:spcPts val="1600"/>
              </a:spcAft>
              <a:buNone/>
            </a:pPr>
            <a:r>
              <a:rPr lang="es-ES" sz="2200"/>
              <a:t>🡪Procuraremos hacerlo de forma gráfica.</a:t>
            </a:r>
            <a:endParaRPr sz="2200"/>
          </a:p>
        </p:txBody>
      </p:sp>
      <p:sp>
        <p:nvSpPr>
          <p:cNvPr id="389" name="Google Shape;389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390" name="Google Shape;390;p61"/>
          <p:cNvSpPr txBox="1"/>
          <p:nvPr>
            <p:ph type="title"/>
          </p:nvPr>
        </p:nvSpPr>
        <p:spPr>
          <a:xfrm>
            <a:off x="231400" y="121475"/>
            <a:ext cx="3151800" cy="6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Breve descripción del negocio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2"/>
          <p:cNvSpPr txBox="1"/>
          <p:nvPr>
            <p:ph type="title"/>
          </p:nvPr>
        </p:nvSpPr>
        <p:spPr>
          <a:xfrm>
            <a:off x="5160700" y="1280700"/>
            <a:ext cx="2691900" cy="245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Ejercicio</a:t>
            </a:r>
            <a:endParaRPr/>
          </a:p>
        </p:txBody>
      </p:sp>
      <p:sp>
        <p:nvSpPr>
          <p:cNvPr id="396" name="Google Shape;396;p62"/>
          <p:cNvSpPr txBox="1"/>
          <p:nvPr>
            <p:ph idx="1" type="body"/>
          </p:nvPr>
        </p:nvSpPr>
        <p:spPr>
          <a:xfrm>
            <a:off x="542500" y="1157100"/>
            <a:ext cx="3825000" cy="28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-ES"/>
              <a:t>Crea las diapositivas con tu misión, tu visión y una breve explicación de porqué es necesaria tu empresa y un breve contexto </a:t>
            </a:r>
            <a:r>
              <a:rPr lang="es-ES"/>
              <a:t>histórico</a:t>
            </a:r>
            <a:r>
              <a:rPr lang="es-ES"/>
              <a:t>.</a:t>
            </a:r>
            <a:endParaRPr/>
          </a:p>
        </p:txBody>
      </p:sp>
      <p:sp>
        <p:nvSpPr>
          <p:cNvPr id="397" name="Google Shape;397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3"/>
          <p:cNvSpPr txBox="1"/>
          <p:nvPr>
            <p:ph type="title"/>
          </p:nvPr>
        </p:nvSpPr>
        <p:spPr>
          <a:xfrm>
            <a:off x="5160700" y="1280700"/>
            <a:ext cx="2691900" cy="245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Ejercicio</a:t>
            </a:r>
            <a:endParaRPr/>
          </a:p>
        </p:txBody>
      </p:sp>
      <p:sp>
        <p:nvSpPr>
          <p:cNvPr id="403" name="Google Shape;403;p63"/>
          <p:cNvSpPr txBox="1"/>
          <p:nvPr>
            <p:ph idx="1" type="body"/>
          </p:nvPr>
        </p:nvSpPr>
        <p:spPr>
          <a:xfrm>
            <a:off x="542500" y="1157100"/>
            <a:ext cx="3825000" cy="28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-ES"/>
              <a:t>Pregunta a Gemini (gemini.google.com) a qué se dedica tu empresa y si sabe cuál es vuestra misión.</a:t>
            </a:r>
            <a:endParaRPr/>
          </a:p>
        </p:txBody>
      </p:sp>
      <p:sp>
        <p:nvSpPr>
          <p:cNvPr id="404" name="Google Shape;404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4"/>
          <p:cNvSpPr txBox="1"/>
          <p:nvPr>
            <p:ph type="title"/>
          </p:nvPr>
        </p:nvSpPr>
        <p:spPr>
          <a:xfrm>
            <a:off x="1336050" y="1743600"/>
            <a:ext cx="6471900" cy="165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CLIENTES ACTUALES</a:t>
            </a:r>
            <a:endParaRPr/>
          </a:p>
        </p:txBody>
      </p:sp>
      <p:sp>
        <p:nvSpPr>
          <p:cNvPr id="410" name="Google Shape;410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5"/>
          <p:cNvSpPr txBox="1"/>
          <p:nvPr>
            <p:ph type="title"/>
          </p:nvPr>
        </p:nvSpPr>
        <p:spPr>
          <a:xfrm>
            <a:off x="457200" y="250479"/>
            <a:ext cx="8229600" cy="4516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/>
              <a:t>Lo veréis en profundidad con Helena Casas, pero recordad que: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/>
              <a:t>Para compañías:</a:t>
            </a:r>
            <a:r>
              <a:rPr lang="es-ES" sz="2400"/>
              <a:t>  </a:t>
            </a:r>
            <a:r>
              <a:rPr lang="es-ES" sz="2400"/>
              <a:t>tenéis</a:t>
            </a:r>
            <a:r>
              <a:rPr lang="es-ES" sz="2400"/>
              <a:t> 3 macro-segmentos: </a:t>
            </a:r>
            <a:r>
              <a:rPr lang="es-ES" sz="2400">
                <a:solidFill>
                  <a:srgbClr val="C00000"/>
                </a:solidFill>
              </a:rPr>
              <a:t>espectadores</a:t>
            </a:r>
            <a:r>
              <a:rPr lang="es-ES" sz="2400"/>
              <a:t>, </a:t>
            </a:r>
            <a:r>
              <a:rPr lang="es-ES" sz="2400">
                <a:solidFill>
                  <a:srgbClr val="C00000"/>
                </a:solidFill>
              </a:rPr>
              <a:t>programadores públicos</a:t>
            </a:r>
            <a:r>
              <a:rPr lang="es-ES" sz="2400"/>
              <a:t> y </a:t>
            </a:r>
            <a:r>
              <a:rPr lang="es-ES" sz="2400">
                <a:solidFill>
                  <a:srgbClr val="C00000"/>
                </a:solidFill>
              </a:rPr>
              <a:t>programadores privados</a:t>
            </a:r>
            <a:r>
              <a:rPr lang="es-ES" sz="2400"/>
              <a:t>.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/>
              <a:t>Para teatros:</a:t>
            </a:r>
            <a:r>
              <a:rPr lang="es-ES" sz="2400"/>
              <a:t> tenéis todos los segmentos de espectadores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/>
              <a:t>Para asociaciones:</a:t>
            </a:r>
            <a:r>
              <a:rPr lang="es-ES" sz="2400"/>
              <a:t> </a:t>
            </a:r>
            <a:r>
              <a:rPr lang="es-ES" sz="2400"/>
              <a:t>tenéis</a:t>
            </a:r>
            <a:r>
              <a:rPr lang="es-ES" sz="2400"/>
              <a:t> los diferentes tipos de asociados, mecenas, etc.</a:t>
            </a:r>
            <a:endParaRPr sz="2400"/>
          </a:p>
        </p:txBody>
      </p:sp>
      <p:sp>
        <p:nvSpPr>
          <p:cNvPr id="416" name="Google Shape;416;p6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6"/>
          <p:cNvSpPr txBox="1"/>
          <p:nvPr>
            <p:ph type="title"/>
          </p:nvPr>
        </p:nvSpPr>
        <p:spPr>
          <a:xfrm>
            <a:off x="1336050" y="1743600"/>
            <a:ext cx="6471900" cy="165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TENDENCIAS DEL SECTOR</a:t>
            </a:r>
            <a:endParaRPr/>
          </a:p>
        </p:txBody>
      </p:sp>
      <p:sp>
        <p:nvSpPr>
          <p:cNvPr id="422" name="Google Shape;422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7"/>
          <p:cNvSpPr txBox="1"/>
          <p:nvPr>
            <p:ph type="title"/>
          </p:nvPr>
        </p:nvSpPr>
        <p:spPr>
          <a:xfrm>
            <a:off x="231400" y="121475"/>
            <a:ext cx="3151800" cy="6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Tendencias del sector</a:t>
            </a:r>
            <a:endParaRPr/>
          </a:p>
        </p:txBody>
      </p:sp>
      <p:sp>
        <p:nvSpPr>
          <p:cNvPr id="428" name="Google Shape;428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429" name="Google Shape;429;p67"/>
          <p:cNvSpPr txBox="1"/>
          <p:nvPr>
            <p:ph idx="4294967295" type="body"/>
          </p:nvPr>
        </p:nvSpPr>
        <p:spPr>
          <a:xfrm>
            <a:off x="916800" y="1123725"/>
            <a:ext cx="7474800" cy="31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Debemos descubrir qué está afectando a nuestro sector  y a nuestros clientes.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➜"/>
            </a:pPr>
            <a:r>
              <a:rPr lang="es-ES"/>
              <a:t>La evolución de internet (paso de la web 1.0 a la 4.0)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➜"/>
            </a:pPr>
            <a:r>
              <a:rPr lang="es-ES"/>
              <a:t>Aplicación de la Inteligencia Artificial en las empresas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➜"/>
            </a:pPr>
            <a:r>
              <a:rPr lang="es-ES"/>
              <a:t>Digitalización y Análisis de datos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➜"/>
            </a:pPr>
            <a:r>
              <a:rPr lang="es-ES"/>
              <a:t>Sofisticación de la demanda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➜"/>
            </a:pPr>
            <a:r>
              <a:rPr lang="es-ES"/>
              <a:t>La virtualización de las relaciones a causa del COVID-19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-ES"/>
              <a:t>¿Qué está pasando en nuestro sector?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8"/>
          <p:cNvSpPr txBox="1"/>
          <p:nvPr>
            <p:ph type="title"/>
          </p:nvPr>
        </p:nvSpPr>
        <p:spPr>
          <a:xfrm>
            <a:off x="628650" y="205383"/>
            <a:ext cx="78867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s-ES"/>
              <a:t>La web 4.0</a:t>
            </a:r>
            <a:endParaRPr/>
          </a:p>
        </p:txBody>
      </p:sp>
      <p:pic>
        <p:nvPicPr>
          <p:cNvPr descr="https://lh3.googleusercontent.com/CidGPlZdtPwdSEaQuPzZ9l4vQM-SQ0StmnqvTHklnyg4YIPQfDwOYv_796qNCCMU2tY-2b-PAE2MQzYI9lVQ7vXXjJI-Xqt7gnrEOUv0R2AOodvmBjt2Kz9XLW4dB7FcJ4v3lSk6fg" id="435" name="Google Shape;435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8325" y="951328"/>
            <a:ext cx="5454607" cy="4090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s-ES"/>
              <a:t>Cuando empezó todo?</a:t>
            </a:r>
            <a:endParaRPr/>
          </a:p>
        </p:txBody>
      </p:sp>
      <p:pic>
        <p:nvPicPr>
          <p:cNvPr descr="https://lh5.googleusercontent.com/eHaAOUkpqZQl6bICigJO62Lr5DfXUdbUenmMCf64Yo_bCn8IuXMlT-KqFX3QOa1tinNc7WhHQQ17H-KIS2xAKbDpgYEdfpH4qL-w2oyNRkW0B5mEFeNOa1GGFWPdMSCmOo3hk2kxdg" id="441" name="Google Shape;441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1680" y="1371042"/>
            <a:ext cx="5401397" cy="3611184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69"/>
          <p:cNvSpPr txBox="1"/>
          <p:nvPr/>
        </p:nvSpPr>
        <p:spPr>
          <a:xfrm>
            <a:off x="467550" y="2679746"/>
            <a:ext cx="1800300" cy="393900"/>
          </a:xfrm>
          <a:prstGeom prst="rect">
            <a:avLst/>
          </a:prstGeom>
          <a:solidFill>
            <a:schemeClr val="dk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Marzo 2016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4.googleusercontent.com/ME6Mr2hgttLzG6QcRG2pdX0-S3W0gaOpxhYU9O5MoLwyH-ZXjNfJjiw6efcxxXPQTvZHIDDoefLtKZdOgl6C8-GdZF7iS220FZMGrJnV-gH2NqK0YL6rEVWcBkyVa2ZWFop3YnYDbw" id="447" name="Google Shape;447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056876" cy="499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53" name="Google Shape;453;p71"/>
          <p:cNvPicPr preferRelativeResize="0"/>
          <p:nvPr/>
        </p:nvPicPr>
        <p:blipFill rotWithShape="1">
          <a:blip r:embed="rId3">
            <a:alphaModFix/>
          </a:blip>
          <a:srcRect b="0" l="0" r="18995" t="0"/>
          <a:stretch/>
        </p:blipFill>
        <p:spPr>
          <a:xfrm>
            <a:off x="17319" y="0"/>
            <a:ext cx="912668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71"/>
          <p:cNvSpPr txBox="1"/>
          <p:nvPr/>
        </p:nvSpPr>
        <p:spPr>
          <a:xfrm>
            <a:off x="399901" y="4137924"/>
            <a:ext cx="8424900" cy="648000"/>
          </a:xfrm>
          <a:prstGeom prst="rect">
            <a:avLst/>
          </a:prstGeom>
          <a:solidFill>
            <a:schemeClr val="dk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lang="es-E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VEHÍCULOS INTELIGENTES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72"/>
          <p:cNvPicPr preferRelativeResize="0"/>
          <p:nvPr/>
        </p:nvPicPr>
        <p:blipFill rotWithShape="1">
          <a:blip r:embed="rId3">
            <a:alphaModFix/>
          </a:blip>
          <a:srcRect b="0" l="6092" r="4318" t="0"/>
          <a:stretch/>
        </p:blipFill>
        <p:spPr>
          <a:xfrm>
            <a:off x="0" y="1093050"/>
            <a:ext cx="9144000" cy="405045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72"/>
          <p:cNvSpPr txBox="1"/>
          <p:nvPr/>
        </p:nvSpPr>
        <p:spPr>
          <a:xfrm>
            <a:off x="0" y="344"/>
            <a:ext cx="9144000" cy="1092600"/>
          </a:xfrm>
          <a:prstGeom prst="rect">
            <a:avLst/>
          </a:prstGeom>
          <a:solidFill>
            <a:schemeClr val="dk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lang="es-E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CASAS INTELIGENTES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73"/>
          <p:cNvPicPr preferRelativeResize="0"/>
          <p:nvPr/>
        </p:nvPicPr>
        <p:blipFill rotWithShape="1">
          <a:blip r:embed="rId3">
            <a:alphaModFix/>
          </a:blip>
          <a:srcRect b="0" l="0" r="11260" t="0"/>
          <a:stretch/>
        </p:blipFill>
        <p:spPr>
          <a:xfrm>
            <a:off x="0" y="1"/>
            <a:ext cx="9144001" cy="513018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7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solidFill>
            <a:schemeClr val="dk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s-E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CIUDADES INTELIGENTES</a:t>
            </a:r>
            <a:endParaRPr sz="4000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74"/>
          <p:cNvPicPr preferRelativeResize="0"/>
          <p:nvPr/>
        </p:nvPicPr>
        <p:blipFill rotWithShape="1">
          <a:blip r:embed="rId3">
            <a:alphaModFix/>
          </a:blip>
          <a:srcRect b="0" l="14462" r="11369" t="0"/>
          <a:stretch/>
        </p:blipFill>
        <p:spPr>
          <a:xfrm>
            <a:off x="0" y="951325"/>
            <a:ext cx="91440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7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solidFill>
            <a:schemeClr val="dk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s-E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INDUSTRIA 4.0</a:t>
            </a:r>
            <a:endParaRPr sz="4000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75"/>
          <p:cNvPicPr preferRelativeResize="0"/>
          <p:nvPr/>
        </p:nvPicPr>
        <p:blipFill rotWithShape="1">
          <a:blip r:embed="rId3">
            <a:alphaModFix/>
          </a:blip>
          <a:srcRect b="0" l="0" r="0" t="12165"/>
          <a:stretch/>
        </p:blipFill>
        <p:spPr>
          <a:xfrm>
            <a:off x="262450" y="134600"/>
            <a:ext cx="8520390" cy="500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6"/>
          <p:cNvSpPr txBox="1"/>
          <p:nvPr>
            <p:ph type="title"/>
          </p:nvPr>
        </p:nvSpPr>
        <p:spPr>
          <a:xfrm>
            <a:off x="1336050" y="1743600"/>
            <a:ext cx="6471900" cy="165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INTELIGENCIA ARTIFICIAL EN NUESTRO DIA A DIA</a:t>
            </a:r>
            <a:endParaRPr/>
          </a:p>
        </p:txBody>
      </p:sp>
      <p:sp>
        <p:nvSpPr>
          <p:cNvPr id="483" name="Google Shape;483;p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persona, ropa, mujer&#10;&#10;Descripción generada automáticamente" id="488" name="Google Shape;488;p77"/>
          <p:cNvPicPr preferRelativeResize="0"/>
          <p:nvPr/>
        </p:nvPicPr>
        <p:blipFill rotWithShape="1">
          <a:blip r:embed="rId3">
            <a:alphaModFix/>
          </a:blip>
          <a:srcRect b="0" l="11668" r="0" t="0"/>
          <a:stretch/>
        </p:blipFill>
        <p:spPr>
          <a:xfrm>
            <a:off x="545338" y="0"/>
            <a:ext cx="80533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77"/>
          <p:cNvSpPr/>
          <p:nvPr/>
        </p:nvSpPr>
        <p:spPr>
          <a:xfrm>
            <a:off x="0" y="321639"/>
            <a:ext cx="9144000" cy="552300"/>
          </a:xfrm>
          <a:prstGeom prst="rect">
            <a:avLst/>
          </a:prstGeom>
          <a:solidFill>
            <a:schemeClr val="lt1">
              <a:alpha val="9294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77"/>
          <p:cNvSpPr txBox="1"/>
          <p:nvPr>
            <p:ph type="title"/>
          </p:nvPr>
        </p:nvSpPr>
        <p:spPr>
          <a:xfrm>
            <a:off x="392906" y="319463"/>
            <a:ext cx="8408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100"/>
              <a:buFont typeface="Calibri"/>
              <a:buNone/>
            </a:pPr>
            <a:r>
              <a:rPr lang="es-ES" sz="3100">
                <a:solidFill>
                  <a:srgbClr val="262626"/>
                </a:solidFill>
              </a:rPr>
              <a:t>Reconocimimento facial</a:t>
            </a:r>
            <a:endParaRPr/>
          </a:p>
        </p:txBody>
      </p:sp>
      <p:cxnSp>
        <p:nvCxnSpPr>
          <p:cNvPr id="491" name="Google Shape;491;p77"/>
          <p:cNvCxnSpPr/>
          <p:nvPr/>
        </p:nvCxnSpPr>
        <p:spPr>
          <a:xfrm>
            <a:off x="0" y="263020"/>
            <a:ext cx="9144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8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2" name="Google Shape;492;p77"/>
          <p:cNvCxnSpPr/>
          <p:nvPr/>
        </p:nvCxnSpPr>
        <p:spPr>
          <a:xfrm>
            <a:off x="0" y="932672"/>
            <a:ext cx="9144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8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thumbor.forbes.com/thumbor/960x0/https%3A%2F%2Fblogs-images.forbes.com%2Fcognitiveworld%2Ffiles%2F2019%2F08%2Fdangers-of-facial-recognition.jpg" id="497" name="Google Shape;497;p78"/>
          <p:cNvPicPr preferRelativeResize="0"/>
          <p:nvPr/>
        </p:nvPicPr>
        <p:blipFill rotWithShape="1">
          <a:blip r:embed="rId3">
            <a:alphaModFix/>
          </a:blip>
          <a:srcRect b="0" l="0" r="16001" t="0"/>
          <a:stretch/>
        </p:blipFill>
        <p:spPr>
          <a:xfrm>
            <a:off x="12779" y="8"/>
            <a:ext cx="9143981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78"/>
          <p:cNvSpPr/>
          <p:nvPr/>
        </p:nvSpPr>
        <p:spPr>
          <a:xfrm>
            <a:off x="0" y="321639"/>
            <a:ext cx="9144000" cy="552300"/>
          </a:xfrm>
          <a:prstGeom prst="rect">
            <a:avLst/>
          </a:prstGeom>
          <a:solidFill>
            <a:schemeClr val="lt1">
              <a:alpha val="9294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78"/>
          <p:cNvSpPr txBox="1"/>
          <p:nvPr>
            <p:ph type="title"/>
          </p:nvPr>
        </p:nvSpPr>
        <p:spPr>
          <a:xfrm>
            <a:off x="392906" y="319463"/>
            <a:ext cx="8408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100"/>
              <a:buFont typeface="Calibri"/>
              <a:buNone/>
            </a:pPr>
            <a:r>
              <a:rPr lang="es-ES" sz="3100">
                <a:solidFill>
                  <a:srgbClr val="262626"/>
                </a:solidFill>
              </a:rPr>
              <a:t>Com funciona?</a:t>
            </a:r>
            <a:endParaRPr/>
          </a:p>
        </p:txBody>
      </p:sp>
      <p:cxnSp>
        <p:nvCxnSpPr>
          <p:cNvPr id="500" name="Google Shape;500;p78"/>
          <p:cNvCxnSpPr/>
          <p:nvPr/>
        </p:nvCxnSpPr>
        <p:spPr>
          <a:xfrm>
            <a:off x="0" y="263020"/>
            <a:ext cx="9144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8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1" name="Google Shape;501;p78"/>
          <p:cNvCxnSpPr/>
          <p:nvPr/>
        </p:nvCxnSpPr>
        <p:spPr>
          <a:xfrm>
            <a:off x="0" y="932672"/>
            <a:ext cx="9144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8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graphicFrame>
        <p:nvGraphicFramePr>
          <p:cNvPr id="247" name="Google Shape;247;p43"/>
          <p:cNvGraphicFramePr/>
          <p:nvPr/>
        </p:nvGraphicFramePr>
        <p:xfrm>
          <a:off x="930525" y="1222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{D0FDACAC-6BC3-46A6-B8F4-43B4808E177E}</a:tableStyleId>
              </a:tblPr>
              <a:tblGrid>
                <a:gridCol w="898800"/>
                <a:gridCol w="819500"/>
                <a:gridCol w="5564650"/>
              </a:tblGrid>
              <a:tr h="228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700">
                          <a:solidFill>
                            <a:srgbClr val="28359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Sesión</a:t>
                      </a:r>
                      <a:endParaRPr sz="1700">
                        <a:solidFill>
                          <a:srgbClr val="28359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b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700">
                          <a:solidFill>
                            <a:srgbClr val="28359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Fecha</a:t>
                      </a:r>
                      <a:endParaRPr b="1" sz="1700">
                        <a:solidFill>
                          <a:srgbClr val="28359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700">
                          <a:solidFill>
                            <a:srgbClr val="28359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Contenido </a:t>
                      </a:r>
                      <a:r>
                        <a:rPr b="1" lang="es-ES" sz="1700">
                          <a:solidFill>
                            <a:srgbClr val="28359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 la sesión</a:t>
                      </a:r>
                      <a:endParaRPr sz="1700">
                        <a:solidFill>
                          <a:srgbClr val="28359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16/4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Introducción al curso - </a:t>
                      </a: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Cómo crear un plan - Metodología SOSTAC y Análisis de situación. 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23/4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Cómo debería ser el sitio web de una compañía. Análisis de competidores. Vender merchandising de la compañía. </a:t>
                      </a: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Fijación de objetivos y creación de un embudo de ventas. 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30/4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Marketing de Atracción. Creación del Buyer Persona. Creación de Contenidos. 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7/5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Instagram.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9/5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Tik Tok y nuevas generaciones.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14/5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La Marca Personal del Artistas y su impacto para las Empresas Culturales.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7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16/5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SEO. Posicionamiento natural en Google de tu página web.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21/5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SEM. Publicidad en Google y en Redes sociales.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23/5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LinkedIn. Cómo llegar a la persona que toma la decisión de programar.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28/5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Gestión y fidelización de clientes online (CRM) Email Marketing y WhatsApp Marketing .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11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30/5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Analítica Web y creación del plan de acción.</a:t>
                      </a:r>
                      <a:endParaRPr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550" marB="25550" marR="25550" marL="25550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48" name="Google Shape;248;p43"/>
          <p:cNvSpPr txBox="1"/>
          <p:nvPr>
            <p:ph type="title"/>
          </p:nvPr>
        </p:nvSpPr>
        <p:spPr>
          <a:xfrm>
            <a:off x="231400" y="121475"/>
            <a:ext cx="3151800" cy="6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/>
              <a:t>Calendario del curso</a:t>
            </a:r>
            <a:endParaRPr b="1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9"/>
          <p:cNvSpPr/>
          <p:nvPr/>
        </p:nvSpPr>
        <p:spPr>
          <a:xfrm>
            <a:off x="0" y="488814"/>
            <a:ext cx="9144000" cy="55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79"/>
          <p:cNvSpPr txBox="1"/>
          <p:nvPr>
            <p:ph type="title"/>
          </p:nvPr>
        </p:nvSpPr>
        <p:spPr>
          <a:xfrm>
            <a:off x="417399" y="482600"/>
            <a:ext cx="8408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-E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Creando rutinas </a:t>
            </a:r>
            <a:r>
              <a:rPr lang="es-E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...</a:t>
            </a:r>
            <a:endParaRPr/>
          </a:p>
        </p:txBody>
      </p:sp>
      <p:pic>
        <p:nvPicPr>
          <p:cNvPr descr="Resultado de imagen de creating routines with google home" id="508" name="Google Shape;50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297" y="1181817"/>
            <a:ext cx="6617555" cy="385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0"/>
          <p:cNvSpPr/>
          <p:nvPr/>
        </p:nvSpPr>
        <p:spPr>
          <a:xfrm>
            <a:off x="0" y="488814"/>
            <a:ext cx="9144000" cy="55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80"/>
          <p:cNvSpPr txBox="1"/>
          <p:nvPr>
            <p:ph type="title"/>
          </p:nvPr>
        </p:nvSpPr>
        <p:spPr>
          <a:xfrm>
            <a:off x="417399" y="482600"/>
            <a:ext cx="8408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-E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Google Maps</a:t>
            </a:r>
            <a:endParaRPr/>
          </a:p>
        </p:txBody>
      </p:sp>
      <p:pic>
        <p:nvPicPr>
          <p:cNvPr id="515" name="Google Shape;515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3497" y="1121133"/>
            <a:ext cx="6048673" cy="4022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relacionada" id="520" name="Google Shape;520;p81"/>
          <p:cNvPicPr preferRelativeResize="0"/>
          <p:nvPr/>
        </p:nvPicPr>
        <p:blipFill rotWithShape="1">
          <a:blip r:embed="rId3">
            <a:alphaModFix/>
          </a:blip>
          <a:srcRect b="0" l="7580" r="25753" t="0"/>
          <a:stretch/>
        </p:blipFill>
        <p:spPr>
          <a:xfrm>
            <a:off x="20" y="8"/>
            <a:ext cx="9143981" cy="514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2"/>
          <p:cNvSpPr txBox="1"/>
          <p:nvPr>
            <p:ph type="title"/>
          </p:nvPr>
        </p:nvSpPr>
        <p:spPr>
          <a:xfrm>
            <a:off x="1336050" y="1743600"/>
            <a:ext cx="6471900" cy="165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Las IA Generativas</a:t>
            </a:r>
            <a:endParaRPr/>
          </a:p>
        </p:txBody>
      </p:sp>
      <p:sp>
        <p:nvSpPr>
          <p:cNvPr id="526" name="Google Shape;526;p8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3"/>
          <p:cNvSpPr txBox="1"/>
          <p:nvPr>
            <p:ph type="title"/>
          </p:nvPr>
        </p:nvSpPr>
        <p:spPr>
          <a:xfrm>
            <a:off x="1315450" y="27475"/>
            <a:ext cx="6513000" cy="8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Les IA generativas saben…</a:t>
            </a:r>
            <a:endParaRPr/>
          </a:p>
        </p:txBody>
      </p:sp>
      <p:sp>
        <p:nvSpPr>
          <p:cNvPr id="532" name="Google Shape;532;p83"/>
          <p:cNvSpPr txBox="1"/>
          <p:nvPr>
            <p:ph idx="1" type="body"/>
          </p:nvPr>
        </p:nvSpPr>
        <p:spPr>
          <a:xfrm>
            <a:off x="493000" y="2017600"/>
            <a:ext cx="4751700" cy="1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➜"/>
            </a:pPr>
            <a:r>
              <a:rPr lang="es-ES" sz="2100"/>
              <a:t>Reconocer patrones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➜"/>
            </a:pPr>
            <a:r>
              <a:rPr lang="es-ES" sz="2100"/>
              <a:t>Aprender de la experiencia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➜"/>
            </a:pPr>
            <a:r>
              <a:rPr lang="es-ES" sz="2100"/>
              <a:t>Adaptarse a situaciones nuevas</a:t>
            </a:r>
            <a:endParaRPr sz="21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533" name="Google Shape;533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534" name="Google Shape;53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4300" y="1675863"/>
            <a:ext cx="3906800" cy="219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84"/>
          <p:cNvSpPr/>
          <p:nvPr/>
        </p:nvSpPr>
        <p:spPr>
          <a:xfrm>
            <a:off x="0" y="488814"/>
            <a:ext cx="9144000" cy="55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84"/>
          <p:cNvSpPr txBox="1"/>
          <p:nvPr>
            <p:ph type="title"/>
          </p:nvPr>
        </p:nvSpPr>
        <p:spPr>
          <a:xfrm>
            <a:off x="417399" y="482600"/>
            <a:ext cx="8408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-E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Texto predicti</a:t>
            </a:r>
            <a:r>
              <a:rPr lang="es-E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</a:t>
            </a:r>
            <a:endParaRPr/>
          </a:p>
        </p:txBody>
      </p:sp>
      <p:pic>
        <p:nvPicPr>
          <p:cNvPr id="541" name="Google Shape;541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9525" y="1206826"/>
            <a:ext cx="6690048" cy="376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85"/>
          <p:cNvSpPr/>
          <p:nvPr/>
        </p:nvSpPr>
        <p:spPr>
          <a:xfrm>
            <a:off x="0" y="488814"/>
            <a:ext cx="9144000" cy="55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85"/>
          <p:cNvSpPr txBox="1"/>
          <p:nvPr>
            <p:ph type="title"/>
          </p:nvPr>
        </p:nvSpPr>
        <p:spPr>
          <a:xfrm>
            <a:off x="417399" y="482600"/>
            <a:ext cx="8408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-E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Hablan lenguaje natural y saben pasar de voz a texto</a:t>
            </a:r>
            <a:endParaRPr/>
          </a:p>
        </p:txBody>
      </p:sp>
      <p:pic>
        <p:nvPicPr>
          <p:cNvPr descr="Resultado de imagen de speech to text" id="548" name="Google Shape;548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3583" y="1335545"/>
            <a:ext cx="5515731" cy="329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6"/>
          <p:cNvSpPr/>
          <p:nvPr/>
        </p:nvSpPr>
        <p:spPr>
          <a:xfrm>
            <a:off x="0" y="488814"/>
            <a:ext cx="9144000" cy="55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86"/>
          <p:cNvSpPr txBox="1"/>
          <p:nvPr>
            <p:ph type="title"/>
          </p:nvPr>
        </p:nvSpPr>
        <p:spPr>
          <a:xfrm>
            <a:off x="417399" y="482600"/>
            <a:ext cx="8408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-E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Las estamos utilizando para muchísimas cosas</a:t>
            </a:r>
            <a:endParaRPr/>
          </a:p>
        </p:txBody>
      </p:sp>
      <p:pic>
        <p:nvPicPr>
          <p:cNvPr id="555" name="Google Shape;555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3872" y="1193119"/>
            <a:ext cx="6736274" cy="3637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61" name="Google Shape;561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567" y="0"/>
            <a:ext cx="677656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539852"/>
            <a:ext cx="8750475" cy="4287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4"/>
          <p:cNvSpPr txBox="1"/>
          <p:nvPr>
            <p:ph type="title"/>
          </p:nvPr>
        </p:nvSpPr>
        <p:spPr>
          <a:xfrm>
            <a:off x="1315450" y="27475"/>
            <a:ext cx="6513000" cy="8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Cómo vamos a trabajar estos días</a:t>
            </a:r>
            <a:endParaRPr/>
          </a:p>
        </p:txBody>
      </p:sp>
      <p:sp>
        <p:nvSpPr>
          <p:cNvPr id="254" name="Google Shape;254;p44"/>
          <p:cNvSpPr txBox="1"/>
          <p:nvPr>
            <p:ph idx="1" type="body"/>
          </p:nvPr>
        </p:nvSpPr>
        <p:spPr>
          <a:xfrm>
            <a:off x="1060000" y="1273875"/>
            <a:ext cx="7164000" cy="28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ES"/>
              <a:t>Las sesiones serán online.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-ES"/>
              <a:t>Siempre desde </a:t>
            </a:r>
            <a:r>
              <a:rPr b="1" lang="es-ES"/>
              <a:t>el mismo enlace de Zoom</a:t>
            </a:r>
            <a:r>
              <a:rPr lang="es-ES"/>
              <a:t> de hoy.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-ES"/>
              <a:t>Cada explicación dispone de un tiempo para realizar un ejercicio, mientras explico por favor, estate atento/a a lo que digo.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-ES"/>
              <a:t>Puedes participar e intervenir siempre que quieras a través del chat.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s-ES"/>
              <a:t>Puedes descargarte la presentación y además, estará en la intranet de FAETEDA, no te preocupes por las diapositivas.</a:t>
            </a:r>
            <a:endParaRPr/>
          </a:p>
        </p:txBody>
      </p:sp>
      <p:sp>
        <p:nvSpPr>
          <p:cNvPr id="255" name="Google Shape;255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89"/>
          <p:cNvSpPr txBox="1"/>
          <p:nvPr>
            <p:ph idx="1" type="body"/>
          </p:nvPr>
        </p:nvSpPr>
        <p:spPr>
          <a:xfrm>
            <a:off x="542500" y="1157100"/>
            <a:ext cx="3825000" cy="28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-ES"/>
              <a:t>Revisemos el funcionamento de ChatGPT</a:t>
            </a:r>
            <a:endParaRPr/>
          </a:p>
        </p:txBody>
      </p:sp>
      <p:sp>
        <p:nvSpPr>
          <p:cNvPr id="572" name="Google Shape;572;p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90"/>
          <p:cNvSpPr txBox="1"/>
          <p:nvPr>
            <p:ph type="title"/>
          </p:nvPr>
        </p:nvSpPr>
        <p:spPr>
          <a:xfrm>
            <a:off x="1315450" y="27475"/>
            <a:ext cx="6513000" cy="8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Chat GPT3.5 (gratis) → GPT4 (20€)</a:t>
            </a:r>
            <a:endParaRPr/>
          </a:p>
        </p:txBody>
      </p:sp>
      <p:sp>
        <p:nvSpPr>
          <p:cNvPr id="578" name="Google Shape;578;p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579" name="Google Shape;579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5450" y="1190875"/>
            <a:ext cx="6296142" cy="395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91"/>
          <p:cNvSpPr txBox="1"/>
          <p:nvPr>
            <p:ph idx="1" type="body"/>
          </p:nvPr>
        </p:nvSpPr>
        <p:spPr>
          <a:xfrm>
            <a:off x="542500" y="1157100"/>
            <a:ext cx="3825000" cy="28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-ES"/>
              <a:t>Entra en</a:t>
            </a:r>
            <a:r>
              <a:rPr lang="es-ES"/>
              <a:t> chat.openai.com (regístrate, por favor)</a:t>
            </a:r>
            <a:endParaRPr/>
          </a:p>
        </p:txBody>
      </p:sp>
      <p:sp>
        <p:nvSpPr>
          <p:cNvPr id="585" name="Google Shape;585;p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92"/>
          <p:cNvSpPr txBox="1"/>
          <p:nvPr>
            <p:ph idx="1" type="body"/>
          </p:nvPr>
        </p:nvSpPr>
        <p:spPr>
          <a:xfrm>
            <a:off x="542500" y="1157100"/>
            <a:ext cx="3825000" cy="28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Escriu: “Trabajo en (tal empresa), nos dedicamos a (explicale) ……” me puedes ayudar a crear un plan de marketing online?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-ES"/>
              <a:t>O “mi empresa es esta: URL… me puedes ayudar a crear un plan de marketing online?</a:t>
            </a:r>
            <a:endParaRPr/>
          </a:p>
        </p:txBody>
      </p:sp>
      <p:sp>
        <p:nvSpPr>
          <p:cNvPr id="591" name="Google Shape;591;p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3"/>
          <p:cNvSpPr txBox="1"/>
          <p:nvPr>
            <p:ph type="title"/>
          </p:nvPr>
        </p:nvSpPr>
        <p:spPr>
          <a:xfrm>
            <a:off x="1315450" y="27475"/>
            <a:ext cx="6513000" cy="8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Generadores de imágenes</a:t>
            </a:r>
            <a:endParaRPr/>
          </a:p>
        </p:txBody>
      </p:sp>
      <p:sp>
        <p:nvSpPr>
          <p:cNvPr id="597" name="Google Shape;597;p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598" name="Google Shape;598;p93"/>
          <p:cNvSpPr txBox="1"/>
          <p:nvPr/>
        </p:nvSpPr>
        <p:spPr>
          <a:xfrm>
            <a:off x="70100" y="11472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u="sng">
                <a:solidFill>
                  <a:schemeClr val="hlink"/>
                </a:solidFill>
                <a:hlinkClick r:id="rId3"/>
              </a:rPr>
              <a:t>https://dream.ai/create</a:t>
            </a:r>
            <a:r>
              <a:rPr lang="es-ES"/>
              <a:t> </a:t>
            </a:r>
            <a:endParaRPr/>
          </a:p>
        </p:txBody>
      </p:sp>
      <p:pic>
        <p:nvPicPr>
          <p:cNvPr id="599" name="Google Shape;599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00" y="1808625"/>
            <a:ext cx="4811798" cy="229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9146" y="1830875"/>
            <a:ext cx="3947930" cy="19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93"/>
          <p:cNvSpPr txBox="1"/>
          <p:nvPr/>
        </p:nvSpPr>
        <p:spPr>
          <a:xfrm>
            <a:off x="5519550" y="14084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u="sng">
                <a:solidFill>
                  <a:schemeClr val="hlink"/>
                </a:solidFill>
                <a:hlinkClick r:id="rId6"/>
              </a:rPr>
              <a:t>https://labs.openai.com/</a:t>
            </a:r>
            <a:r>
              <a:rPr lang="es-ES"/>
              <a:t> </a:t>
            </a:r>
            <a:endParaRPr/>
          </a:p>
        </p:txBody>
      </p:sp>
      <p:sp>
        <p:nvSpPr>
          <p:cNvPr id="602" name="Google Shape;602;p93"/>
          <p:cNvSpPr txBox="1"/>
          <p:nvPr/>
        </p:nvSpPr>
        <p:spPr>
          <a:xfrm>
            <a:off x="152375" y="4365425"/>
            <a:ext cx="5367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500" u="sng">
                <a:solidFill>
                  <a:schemeClr val="hlink"/>
                </a:solidFill>
                <a:hlinkClick r:id="rId7"/>
              </a:rPr>
              <a:t>www.midjourney.com</a:t>
            </a:r>
            <a:r>
              <a:rPr b="1" lang="es-ES" sz="1500"/>
              <a:t> </a:t>
            </a:r>
            <a:endParaRPr sz="3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94"/>
          <p:cNvSpPr txBox="1"/>
          <p:nvPr>
            <p:ph idx="1" type="body"/>
          </p:nvPr>
        </p:nvSpPr>
        <p:spPr>
          <a:xfrm>
            <a:off x="542500" y="1157100"/>
            <a:ext cx="3825000" cy="28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-ES"/>
              <a:t>Entra en</a:t>
            </a:r>
            <a:r>
              <a:rPr lang="es-ES"/>
              <a:t> Dream.ai i pide que cree una imagen para ilustrar una de tus obras.</a:t>
            </a:r>
            <a:endParaRPr/>
          </a:p>
        </p:txBody>
      </p:sp>
      <p:sp>
        <p:nvSpPr>
          <p:cNvPr id="608" name="Google Shape;608;p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5"/>
          <p:cNvSpPr txBox="1"/>
          <p:nvPr>
            <p:ph type="title"/>
          </p:nvPr>
        </p:nvSpPr>
        <p:spPr>
          <a:xfrm>
            <a:off x="1315450" y="27475"/>
            <a:ext cx="6513000" cy="8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Marketplace de prompts</a:t>
            </a:r>
            <a:endParaRPr/>
          </a:p>
        </p:txBody>
      </p:sp>
      <p:sp>
        <p:nvSpPr>
          <p:cNvPr id="614" name="Google Shape;614;p9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615" name="Google Shape;615;p95"/>
          <p:cNvSpPr txBox="1"/>
          <p:nvPr/>
        </p:nvSpPr>
        <p:spPr>
          <a:xfrm>
            <a:off x="254975" y="11727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u="sng">
                <a:solidFill>
                  <a:schemeClr val="hlink"/>
                </a:solidFill>
                <a:hlinkClick r:id="rId3"/>
              </a:rPr>
              <a:t>https://promptbase.com/</a:t>
            </a:r>
            <a:r>
              <a:rPr lang="es-ES"/>
              <a:t> </a:t>
            </a:r>
            <a:endParaRPr/>
          </a:p>
        </p:txBody>
      </p:sp>
      <p:pic>
        <p:nvPicPr>
          <p:cNvPr id="616" name="Google Shape;616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150" y="1617025"/>
            <a:ext cx="6763963" cy="326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96"/>
          <p:cNvSpPr txBox="1"/>
          <p:nvPr>
            <p:ph type="title"/>
          </p:nvPr>
        </p:nvSpPr>
        <p:spPr>
          <a:xfrm>
            <a:off x="1336050" y="1743600"/>
            <a:ext cx="6471900" cy="165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Otras tendencias</a:t>
            </a:r>
            <a:endParaRPr/>
          </a:p>
        </p:txBody>
      </p:sp>
      <p:sp>
        <p:nvSpPr>
          <p:cNvPr id="622" name="Google Shape;622;p9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99" y="592125"/>
            <a:ext cx="7582076" cy="42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98"/>
          <p:cNvSpPr txBox="1"/>
          <p:nvPr>
            <p:ph type="title"/>
          </p:nvPr>
        </p:nvSpPr>
        <p:spPr>
          <a:xfrm>
            <a:off x="5160700" y="1280700"/>
            <a:ext cx="2691900" cy="245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Ejercicio</a:t>
            </a:r>
            <a:endParaRPr/>
          </a:p>
        </p:txBody>
      </p:sp>
      <p:sp>
        <p:nvSpPr>
          <p:cNvPr id="633" name="Google Shape;633;p98"/>
          <p:cNvSpPr txBox="1"/>
          <p:nvPr>
            <p:ph idx="1" type="body"/>
          </p:nvPr>
        </p:nvSpPr>
        <p:spPr>
          <a:xfrm>
            <a:off x="542500" y="809800"/>
            <a:ext cx="3825000" cy="317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-ES"/>
              <a:t>Crea una diapositiva que se titule “Tendencias del sector” y haz una lista con las 5 ó 6 tendencias que marcan tu industria.</a:t>
            </a:r>
            <a:endParaRPr/>
          </a:p>
        </p:txBody>
      </p:sp>
      <p:sp>
        <p:nvSpPr>
          <p:cNvPr id="634" name="Google Shape;634;p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5"/>
          <p:cNvSpPr txBox="1"/>
          <p:nvPr>
            <p:ph type="title"/>
          </p:nvPr>
        </p:nvSpPr>
        <p:spPr>
          <a:xfrm>
            <a:off x="1336050" y="1743600"/>
            <a:ext cx="6471900" cy="165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Empecemos!!!</a:t>
            </a:r>
            <a:endParaRPr/>
          </a:p>
        </p:txBody>
      </p:sp>
      <p:sp>
        <p:nvSpPr>
          <p:cNvPr id="261" name="Google Shape;261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99"/>
          <p:cNvSpPr txBox="1"/>
          <p:nvPr>
            <p:ph type="title"/>
          </p:nvPr>
        </p:nvSpPr>
        <p:spPr>
          <a:xfrm>
            <a:off x="1336050" y="1743600"/>
            <a:ext cx="6471900" cy="165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¿Cuál es nuestra situación actual a nivel web?</a:t>
            </a:r>
            <a:endParaRPr/>
          </a:p>
        </p:txBody>
      </p:sp>
      <p:sp>
        <p:nvSpPr>
          <p:cNvPr id="640" name="Google Shape;640;p9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00"/>
          <p:cNvSpPr txBox="1"/>
          <p:nvPr>
            <p:ph type="title"/>
          </p:nvPr>
        </p:nvSpPr>
        <p:spPr>
          <a:xfrm>
            <a:off x="231400" y="121475"/>
            <a:ext cx="3151800" cy="6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/>
              <a:t>Ahora…</a:t>
            </a:r>
            <a:endParaRPr sz="2800"/>
          </a:p>
        </p:txBody>
      </p:sp>
      <p:sp>
        <p:nvSpPr>
          <p:cNvPr id="646" name="Google Shape;646;p10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647" name="Google Shape;647;p100"/>
          <p:cNvSpPr txBox="1"/>
          <p:nvPr>
            <p:ph idx="4294967295" type="body"/>
          </p:nvPr>
        </p:nvSpPr>
        <p:spPr>
          <a:xfrm>
            <a:off x="916800" y="1123725"/>
            <a:ext cx="7474800" cy="31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➜"/>
            </a:pPr>
            <a:r>
              <a:rPr lang="es-ES" sz="2300"/>
              <a:t>¿De dónde son las visitas que llegan a nuestro sitio web?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➜"/>
            </a:pPr>
            <a:r>
              <a:rPr lang="es-ES" sz="2300"/>
              <a:t>¿Tenemos alguna ventaja competitiva respecto a nuestra competencia?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➜"/>
            </a:pPr>
            <a:r>
              <a:rPr lang="es-ES" sz="2300"/>
              <a:t>¿De qué se trata?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➜"/>
            </a:pPr>
            <a:r>
              <a:rPr lang="es-ES" sz="2300"/>
              <a:t>¿Tienes datos?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325" y="214800"/>
            <a:ext cx="793546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02"/>
          <p:cNvSpPr txBox="1"/>
          <p:nvPr>
            <p:ph type="title"/>
          </p:nvPr>
        </p:nvSpPr>
        <p:spPr>
          <a:xfrm>
            <a:off x="5160700" y="1280700"/>
            <a:ext cx="2691900" cy="245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Ejercicio</a:t>
            </a:r>
            <a:endParaRPr/>
          </a:p>
        </p:txBody>
      </p:sp>
      <p:sp>
        <p:nvSpPr>
          <p:cNvPr id="658" name="Google Shape;658;p102"/>
          <p:cNvSpPr txBox="1"/>
          <p:nvPr>
            <p:ph idx="1" type="body"/>
          </p:nvPr>
        </p:nvSpPr>
        <p:spPr>
          <a:xfrm>
            <a:off x="542500" y="809800"/>
            <a:ext cx="3825000" cy="317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Conversa con ChatGPT o con Gemini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ES"/>
              <a:t>→ “Quiero tener más espectadores en Sevilla, pero yo no vendo las entradas, ¿me puedes ayudar a crear una estrategia para conseguir que la gente venga a ver mi obra?”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-ES"/>
              <a:t>→ “¿Sabes si en Sevilla debo tener en cuenta algo especial?”</a:t>
            </a:r>
            <a:endParaRPr/>
          </a:p>
        </p:txBody>
      </p:sp>
      <p:sp>
        <p:nvSpPr>
          <p:cNvPr id="659" name="Google Shape;659;p1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03"/>
          <p:cNvSpPr txBox="1"/>
          <p:nvPr>
            <p:ph type="title"/>
          </p:nvPr>
        </p:nvSpPr>
        <p:spPr>
          <a:xfrm>
            <a:off x="1336050" y="1743600"/>
            <a:ext cx="6471900" cy="165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Tendencias del mundo del espectáculo</a:t>
            </a:r>
            <a:endParaRPr/>
          </a:p>
        </p:txBody>
      </p:sp>
      <p:sp>
        <p:nvSpPr>
          <p:cNvPr id="665" name="Google Shape;665;p10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04"/>
          <p:cNvSpPr txBox="1"/>
          <p:nvPr>
            <p:ph type="title"/>
          </p:nvPr>
        </p:nvSpPr>
        <p:spPr>
          <a:xfrm>
            <a:off x="1315450" y="27475"/>
            <a:ext cx="6513000" cy="8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Dafo</a:t>
            </a:r>
            <a:endParaRPr/>
          </a:p>
        </p:txBody>
      </p:sp>
      <p:sp>
        <p:nvSpPr>
          <p:cNvPr id="671" name="Google Shape;671;p10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672" name="Google Shape;672;p104"/>
          <p:cNvSpPr txBox="1"/>
          <p:nvPr/>
        </p:nvSpPr>
        <p:spPr>
          <a:xfrm>
            <a:off x="1515450" y="1685675"/>
            <a:ext cx="6513000" cy="30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AutoNum type="arabicParenR"/>
            </a:pPr>
            <a:r>
              <a:rPr b="1" lang="es-ES"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Debilidades → interno negativo</a:t>
            </a:r>
            <a:endParaRPr b="1" sz="180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AutoNum type="arabicParenR"/>
            </a:pPr>
            <a:r>
              <a:rPr b="1" lang="es-ES"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Amenazas → externas negativas</a:t>
            </a:r>
            <a:endParaRPr b="1" sz="180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AutoNum type="arabicParenR"/>
            </a:pPr>
            <a:r>
              <a:rPr b="1" lang="es-ES"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Fortalezas → internas positivas</a:t>
            </a:r>
            <a:endParaRPr b="1" sz="180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AutoNum type="arabicParenR"/>
            </a:pPr>
            <a:r>
              <a:rPr b="1" lang="es-ES"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Oportunidades</a:t>
            </a:r>
            <a:r>
              <a:rPr b="1" lang="es-ES"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 → externas positivas</a:t>
            </a:r>
            <a:endParaRPr b="1" sz="180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05"/>
          <p:cNvSpPr txBox="1"/>
          <p:nvPr>
            <p:ph type="title"/>
          </p:nvPr>
        </p:nvSpPr>
        <p:spPr>
          <a:xfrm>
            <a:off x="1315450" y="27475"/>
            <a:ext cx="6513000" cy="8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/>
              <a:t>Debatamos algunas tendencias específicas del sector, que debemos tener en cuenta…</a:t>
            </a:r>
            <a:endParaRPr sz="2200"/>
          </a:p>
        </p:txBody>
      </p:sp>
      <p:sp>
        <p:nvSpPr>
          <p:cNvPr id="678" name="Google Shape;678;p105"/>
          <p:cNvSpPr txBox="1"/>
          <p:nvPr>
            <p:ph idx="1" type="body"/>
          </p:nvPr>
        </p:nvSpPr>
        <p:spPr>
          <a:xfrm>
            <a:off x="1570900" y="1209125"/>
            <a:ext cx="6002100" cy="3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➜"/>
            </a:pPr>
            <a:r>
              <a:rPr lang="es-ES" sz="1400"/>
              <a:t>Aumento de la demanda del teatro musical.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➜"/>
            </a:pPr>
            <a:r>
              <a:rPr lang="es-ES" sz="1400"/>
              <a:t>Que la gente ahora no compra las entradas con tanta antelación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➜"/>
            </a:pPr>
            <a:r>
              <a:rPr lang="es-ES" sz="1400"/>
              <a:t>Experiencias más personalizadas y cercanas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➜"/>
            </a:pPr>
            <a:r>
              <a:rPr lang="es-ES" sz="1400"/>
              <a:t>Daño del abono teatro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➜"/>
            </a:pPr>
            <a:r>
              <a:rPr lang="es-ES" sz="1400"/>
              <a:t>Más producción de la que puede asumir el mercado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➜"/>
            </a:pPr>
            <a:r>
              <a:rPr lang="es-ES" sz="1400"/>
              <a:t>Las temporadas teatrales en la sala se reducen de mayo a septiembre es difícil que te programen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➜"/>
            </a:pPr>
            <a:r>
              <a:rPr lang="es-ES" sz="1400"/>
              <a:t>Programación múltiple (interno)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➜"/>
            </a:pPr>
            <a:r>
              <a:rPr lang="es-ES" sz="1400"/>
              <a:t>Aumento de interés por experiencias inmersivas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➜"/>
            </a:pPr>
            <a:r>
              <a:rPr lang="es-ES" sz="1400"/>
              <a:t>Desaparición del gestor cultural profesional (programan bibliotecarios)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➜"/>
            </a:pPr>
            <a:r>
              <a:rPr lang="es-ES" sz="1400"/>
              <a:t>Pérdida del público joven.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➜"/>
            </a:pPr>
            <a:r>
              <a:rPr lang="es-ES" sz="1400"/>
              <a:t>Dificultades para salir del territorio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➜"/>
            </a:pPr>
            <a:r>
              <a:rPr lang="es-ES" sz="1400"/>
              <a:t>Pérdida del </a:t>
            </a:r>
            <a:r>
              <a:rPr lang="es-ES" sz="1400"/>
              <a:t>público</a:t>
            </a:r>
            <a:r>
              <a:rPr lang="es-ES" sz="1400"/>
              <a:t> infantil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➜"/>
            </a:pPr>
            <a:r>
              <a:rPr lang="es-ES" sz="1400"/>
              <a:t>Sustitución de figuras clásicas: Dramaturgo, guionista, diseñador gráfico... Por IA</a:t>
            </a:r>
            <a:endParaRPr sz="1400"/>
          </a:p>
        </p:txBody>
      </p:sp>
      <p:sp>
        <p:nvSpPr>
          <p:cNvPr id="679" name="Google Shape;679;p10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6"/>
          <p:cNvSpPr txBox="1"/>
          <p:nvPr>
            <p:ph type="title"/>
          </p:nvPr>
        </p:nvSpPr>
        <p:spPr>
          <a:xfrm>
            <a:off x="719275" y="1182000"/>
            <a:ext cx="2977800" cy="277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Lo que deberías recordar de esta sesión</a:t>
            </a:r>
            <a:endParaRPr/>
          </a:p>
        </p:txBody>
      </p:sp>
      <p:sp>
        <p:nvSpPr>
          <p:cNvPr id="685" name="Google Shape;685;p10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686" name="Google Shape;686;p106"/>
          <p:cNvSpPr txBox="1"/>
          <p:nvPr>
            <p:ph idx="4294967295" type="body"/>
          </p:nvPr>
        </p:nvSpPr>
        <p:spPr>
          <a:xfrm>
            <a:off x="4938450" y="361200"/>
            <a:ext cx="4082700" cy="36003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➜"/>
            </a:pPr>
            <a:r>
              <a:rPr lang="es-ES"/>
              <a:t>El mundo cambia y tu empresa también debe hacerlo.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➜"/>
            </a:pPr>
            <a:r>
              <a:rPr lang="es-ES"/>
              <a:t>Tu entorno es importante y te afecta a ti y a tu mercado.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➜"/>
            </a:pPr>
            <a:r>
              <a:rPr lang="es-ES"/>
              <a:t>Oriéntate a tus clientes y a resolver sus problemas, no a explicar tu producto.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➜"/>
            </a:pPr>
            <a:r>
              <a:rPr lang="es-ES"/>
              <a:t>Para tomar decisiones, necesitas datos.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➜"/>
            </a:pPr>
            <a:r>
              <a:rPr lang="es-ES"/>
              <a:t>Utiliza la IA para incrementar tu productividad.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07"/>
          <p:cNvSpPr txBox="1"/>
          <p:nvPr>
            <p:ph type="title"/>
          </p:nvPr>
        </p:nvSpPr>
        <p:spPr>
          <a:xfrm>
            <a:off x="719275" y="1182000"/>
            <a:ext cx="2977800" cy="277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PERFECTO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¡Hemos terminado!</a:t>
            </a:r>
            <a:endParaRPr/>
          </a:p>
        </p:txBody>
      </p:sp>
      <p:sp>
        <p:nvSpPr>
          <p:cNvPr id="692" name="Google Shape;692;p10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693" name="Google Shape;693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1500" y="951325"/>
            <a:ext cx="3461825" cy="3321224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107"/>
          <p:cNvSpPr txBox="1"/>
          <p:nvPr/>
        </p:nvSpPr>
        <p:spPr>
          <a:xfrm>
            <a:off x="85400" y="3591525"/>
            <a:ext cx="4114800" cy="8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17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rPr>
              <a:t>Nos vemos el próximo</a:t>
            </a:r>
            <a:endParaRPr i="1" sz="1700">
              <a:solidFill>
                <a:srgbClr val="FFFFFF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17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rPr>
              <a:t> 23 de abril</a:t>
            </a:r>
            <a:endParaRPr i="1" sz="1700">
              <a:solidFill>
                <a:srgbClr val="FFFFFF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695" name="Google Shape;695;p107"/>
          <p:cNvSpPr txBox="1"/>
          <p:nvPr/>
        </p:nvSpPr>
        <p:spPr>
          <a:xfrm>
            <a:off x="4983525" y="386500"/>
            <a:ext cx="35898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latin typeface="Hind"/>
                <a:ea typeface="Hind"/>
                <a:cs typeface="Hind"/>
                <a:sym typeface="Hind"/>
              </a:rPr>
              <a:t>Muchas gracias por tu atención</a:t>
            </a:r>
            <a:endParaRPr b="1" sz="1800">
              <a:latin typeface="Hind"/>
              <a:ea typeface="Hind"/>
              <a:cs typeface="Hind"/>
              <a:sym typeface="Hind"/>
            </a:endParaRPr>
          </a:p>
        </p:txBody>
      </p:sp>
      <p:grpSp>
        <p:nvGrpSpPr>
          <p:cNvPr id="696" name="Google Shape;696;p107"/>
          <p:cNvGrpSpPr/>
          <p:nvPr/>
        </p:nvGrpSpPr>
        <p:grpSpPr>
          <a:xfrm>
            <a:off x="282612" y="4163901"/>
            <a:ext cx="8691528" cy="1092266"/>
            <a:chOff x="425443" y="2024959"/>
            <a:chExt cx="8718556" cy="1093578"/>
          </a:xfrm>
        </p:grpSpPr>
        <p:pic>
          <p:nvPicPr>
            <p:cNvPr id="697" name="Google Shape;697;p107"/>
            <p:cNvPicPr preferRelativeResize="0"/>
            <p:nvPr/>
          </p:nvPicPr>
          <p:blipFill rotWithShape="1">
            <a:blip r:embed="rId4">
              <a:alphaModFix/>
            </a:blip>
            <a:srcRect b="7564" l="0" r="0" t="7538"/>
            <a:stretch/>
          </p:blipFill>
          <p:spPr>
            <a:xfrm>
              <a:off x="2080763" y="2232382"/>
              <a:ext cx="2723517" cy="678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8" name="Google Shape;698;p10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5443" y="2298199"/>
              <a:ext cx="1587933" cy="61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9" name="Google Shape;699;p10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99850" y="2024959"/>
              <a:ext cx="1944149" cy="10935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Google Shape;700;p10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871675" y="2298200"/>
              <a:ext cx="2260777" cy="6126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6"/>
          <p:cNvSpPr txBox="1"/>
          <p:nvPr>
            <p:ph type="title"/>
          </p:nvPr>
        </p:nvSpPr>
        <p:spPr>
          <a:xfrm>
            <a:off x="1336050" y="1743600"/>
            <a:ext cx="6471900" cy="165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1 - </a:t>
            </a:r>
            <a:r>
              <a:rPr lang="es-ES"/>
              <a:t>Análisis de Situación y Objetivos</a:t>
            </a:r>
            <a:endParaRPr/>
          </a:p>
        </p:txBody>
      </p:sp>
      <p:sp>
        <p:nvSpPr>
          <p:cNvPr id="267" name="Google Shape;267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Qué veremos hoy</a:t>
            </a:r>
            <a:endParaRPr/>
          </a:p>
        </p:txBody>
      </p:sp>
      <p:sp>
        <p:nvSpPr>
          <p:cNvPr id="273" name="Google Shape;273;p47"/>
          <p:cNvSpPr txBox="1"/>
          <p:nvPr>
            <p:ph idx="1" type="body"/>
          </p:nvPr>
        </p:nvSpPr>
        <p:spPr>
          <a:xfrm>
            <a:off x="1533450" y="1380375"/>
            <a:ext cx="6939000" cy="31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s-ES"/>
              <a:t>Introducción al curso   </a:t>
            </a:r>
            <a:r>
              <a:rPr lang="es-ES">
                <a:solidFill>
                  <a:schemeClr val="accent2"/>
                </a:solidFill>
              </a:rPr>
              <a:t>→  </a:t>
            </a:r>
            <a:r>
              <a:rPr lang="es-ES" sz="1600">
                <a:solidFill>
                  <a:schemeClr val="accent2"/>
                </a:solidFill>
              </a:rPr>
              <a:t>Visto!</a:t>
            </a:r>
            <a:endParaRPr sz="1600">
              <a:solidFill>
                <a:schemeClr val="accent2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s-ES"/>
              <a:t>El Marketing y el Modelo de Negocio</a:t>
            </a:r>
            <a:endParaRPr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s-ES"/>
              <a:t>Introducción a la metodología SOSTAC</a:t>
            </a:r>
            <a:endParaRPr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s-ES"/>
              <a:t>Cómo hacer un análisis de situación</a:t>
            </a:r>
            <a:endParaRPr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s-ES"/>
              <a:t>Cómo fijar unos objetivos realistas</a:t>
            </a:r>
            <a:endParaRPr/>
          </a:p>
        </p:txBody>
      </p:sp>
      <p:sp>
        <p:nvSpPr>
          <p:cNvPr id="274" name="Google Shape;274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8"/>
          <p:cNvSpPr txBox="1"/>
          <p:nvPr>
            <p:ph type="title"/>
          </p:nvPr>
        </p:nvSpPr>
        <p:spPr>
          <a:xfrm>
            <a:off x="719275" y="1182000"/>
            <a:ext cx="2977800" cy="277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800"/>
              <a:t>Marketing y Modelo de Negocio</a:t>
            </a:r>
            <a:endParaRPr sz="3800"/>
          </a:p>
        </p:txBody>
      </p:sp>
      <p:sp>
        <p:nvSpPr>
          <p:cNvPr id="280" name="Google Shape;280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281" name="Google Shape;28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6050" y="932075"/>
            <a:ext cx="3486401" cy="327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ntse's Template">
  <a:themeElements>
    <a:clrScheme name="Simple Light">
      <a:dk1>
        <a:srgbClr val="3B3743"/>
      </a:dk1>
      <a:lt1>
        <a:srgbClr val="FFFFFF"/>
      </a:lt1>
      <a:dk2>
        <a:srgbClr val="6F6B77"/>
      </a:dk2>
      <a:lt2>
        <a:srgbClr val="F0F0F0"/>
      </a:lt2>
      <a:accent1>
        <a:srgbClr val="4473E9"/>
      </a:accent1>
      <a:accent2>
        <a:srgbClr val="F96149"/>
      </a:accent2>
      <a:accent3>
        <a:srgbClr val="FFCB64"/>
      </a:accent3>
      <a:accent4>
        <a:srgbClr val="B6C6FC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