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1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5143500" type="screen16x9"/>
  <p:notesSz cx="7099300" cy="10234613"/>
  <p:embeddedFontLst>
    <p:embeddedFont>
      <p:font typeface="Hind" panose="02000000000000000000" pitchFamily="2" charset="0"/>
      <p:regular r:id="rId58"/>
      <p:bold r:id="rId59"/>
    </p:embeddedFont>
    <p:embeddedFont>
      <p:font typeface="Roboto" panose="02000000000000000000" pitchFamily="2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99">
          <p15:clr>
            <a:srgbClr val="A4A3A4"/>
          </p15:clr>
        </p15:guide>
        <p15:guide id="2" orient="horz" pos="2743">
          <p15:clr>
            <a:srgbClr val="A4A3A4"/>
          </p15:clr>
        </p15:guide>
        <p15:guide id="3" pos="5329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417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CD18FC-FE47-4518-9676-6383C2310430}">
  <a:tblStyle styleId="{A5CD18FC-FE47-4518-9676-6383C23104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50" y="936"/>
      </p:cViewPr>
      <p:guideLst>
        <p:guide orient="horz" pos="599"/>
        <p:guide orient="horz" pos="2743"/>
        <p:guide pos="5329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417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encia Faeteda" userId="272ea1b4-75b1-4cb7-aed2-e279942c8b41" providerId="ADAL" clId="{A5D6FC76-E9E0-46C8-9903-65BAA85E87E7}"/>
    <pc:docChg chg="modSld">
      <pc:chgData name="Gerencia Faeteda" userId="272ea1b4-75b1-4cb7-aed2-e279942c8b41" providerId="ADAL" clId="{A5D6FC76-E9E0-46C8-9903-65BAA85E87E7}" dt="2024-05-20T14:23:28.358" v="1" actId="20577"/>
      <pc:docMkLst>
        <pc:docMk/>
      </pc:docMkLst>
      <pc:sldChg chg="modSp mod">
        <pc:chgData name="Gerencia Faeteda" userId="272ea1b4-75b1-4cb7-aed2-e279942c8b41" providerId="ADAL" clId="{A5D6FC76-E9E0-46C8-9903-65BAA85E87E7}" dt="2024-05-20T14:23:28.358" v="1" actId="20577"/>
        <pc:sldMkLst>
          <pc:docMk/>
          <pc:sldMk cId="0" sldId="256"/>
        </pc:sldMkLst>
        <pc:spChg chg="mod">
          <ac:chgData name="Gerencia Faeteda" userId="272ea1b4-75b1-4cb7-aed2-e279942c8b41" providerId="ADAL" clId="{A5D6FC76-E9E0-46C8-9903-65BAA85E87E7}" dt="2024-05-20T14:23:28.358" v="1" actId="20577"/>
          <ac:spMkLst>
            <pc:docMk/>
            <pc:sldMk cId="0" sldId="256"/>
            <ac:spMk id="23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5cd96289c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5cd96289c_0_19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RIAL CHOCOLATES - ANALISIS DE SITUACIÓ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ccbe9ae2af_0_293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2ccbe9ae2af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438" y="768350"/>
            <a:ext cx="6822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ccbe9ae2af_0_299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2ccbe9ae2af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438" y="768350"/>
            <a:ext cx="6822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cbe9ae2af_0_305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2ccbe9ae2af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438" y="768350"/>
            <a:ext cx="6822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cbe9ae2af_0_309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ccbe9ae2af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438" y="768350"/>
            <a:ext cx="6822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ccbe9ae2af_0_316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2ccbe9ae2af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438" y="768350"/>
            <a:ext cx="6822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ccbe9ae2af_0_326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2ccbe9ae2af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438" y="768350"/>
            <a:ext cx="6822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ccbe9ae2af_0_333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2ccbe9ae2af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438" y="768350"/>
            <a:ext cx="6822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ccbe9ae2af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ccbe9ae2af_0_338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ccbe9ae2af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ccbe9ae2af_0_62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ccbe9ae2af_0_355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2ccbe9ae2af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438" y="768350"/>
            <a:ext cx="6822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cb8c2657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cb8c2657f7_0_25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ccbe9ae2af_0_362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ccbe9ae2af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438" y="768350"/>
            <a:ext cx="6822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ccbe9ae2a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ccbe9ae2af_0_37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ccbe9ae2af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ccbe9ae2af_0_628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ccbe9ae2af_0_633:notes"/>
          <p:cNvSpPr txBox="1">
            <a:spLocks noGrp="1"/>
          </p:cNvSpPr>
          <p:nvPr>
            <p:ph type="body" idx="1"/>
          </p:nvPr>
        </p:nvSpPr>
        <p:spPr>
          <a:xfrm>
            <a:off x="736224" y="5440685"/>
            <a:ext cx="5876700" cy="51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925" tIns="50950" rIns="101925" bIns="5095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427" name="Google Shape;427;g2ccbe9ae2af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973" y="858214"/>
            <a:ext cx="7063200" cy="429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ccbe9ae2af_0_657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2ccbe9ae2af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930" y="1279325"/>
            <a:ext cx="5679300" cy="345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ccbe9ae2af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ccbe9ae2af_0_68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ccbe9ae2af_0_689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2ccbe9ae2af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930" y="1279325"/>
            <a:ext cx="5679300" cy="345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ccbe9ae2af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ccbe9ae2af_0_697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ccbe9ae2af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ccbe9ae2af_0_70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ccbe9ae2af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ccbe9ae2af_0_665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b8c2657f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cb8c2657f7_0_4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ccbe9ae2af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ccbe9ae2af_0_67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cbe9ae2af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ccbe9ae2af_0_677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ccbe9ae2af_0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ccbe9ae2af_0_99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ccbe9ae2af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ccbe9ae2af_0_997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ccbe9ae2af_0_710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2ccbe9ae2af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930" y="1279325"/>
            <a:ext cx="5679300" cy="345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ccbe9ae2af_0_719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2ccbe9ae2af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930" y="1279325"/>
            <a:ext cx="5679300" cy="345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ccbe9ae2af_0_727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2ccbe9ae2af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930" y="1279325"/>
            <a:ext cx="5679300" cy="345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ccbe9ae2af_0_737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2ccbe9ae2af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930" y="1279325"/>
            <a:ext cx="5679300" cy="345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ccbe9ae2af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ccbe9ae2af_0_74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ccbe9ae2a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ccbe9ae2af_0_1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ccbe9ae2af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ccbe9ae2af_0_267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ccbe9ae2a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716" y="767595"/>
            <a:ext cx="63105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ccbe9ae2af_0_18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ccbe9ae2a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ccbe9ae2af_0_2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ccbe9ae2a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ccbe9ae2af_0_35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ccbe9ae2a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ccbe9ae2af_0_4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ccbe9ae2a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716" y="767595"/>
            <a:ext cx="63105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ccbe9ae2af_0_46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ccbe9ae2a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ccbe9ae2af_0_5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ccbe9ae2a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ccbe9ae2af_0_59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ccbe9ae2a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ccbe9ae2af_0_6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ccbe9ae2a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716" y="767595"/>
            <a:ext cx="63105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ccbe9ae2af_0_70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ccbe9ae2a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ccbe9ae2af_0_76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ccbe9ae2af_0_1019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2ccbe9ae2af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450" y="767595"/>
            <a:ext cx="47331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ccbe9ae2a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716" y="767595"/>
            <a:ext cx="63105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ccbe9ae2af_0_84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ccbe9ae2af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ccbe9ae2af_0_101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ccbe9ae2af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ccbe9ae2af_0_100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ccbe9ae2af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2ccbe9ae2af_0_1007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53533e4ef0_1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53533e4ef0_1_50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53533e4ef0_1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53533e4ef0_1_495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cbe9ae2af_0_0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ccbe9ae2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406" y="767595"/>
            <a:ext cx="63105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ccbe9ae2af_0_272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ccbe9ae2af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406" y="767595"/>
            <a:ext cx="63105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ccbe9ae2af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ccbe9ae2af_0_616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ccbe9ae2af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4600" y="767575"/>
            <a:ext cx="6310800" cy="3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ccbe9ae2af_0_287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Titl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3710238" y="-10076633"/>
            <a:ext cx="14593800" cy="15286259"/>
            <a:chOff x="-3710238" y="-10000433"/>
            <a:chExt cx="14593800" cy="15286259"/>
          </a:xfrm>
        </p:grpSpPr>
        <p:sp>
          <p:nvSpPr>
            <p:cNvPr id="11" name="Google Shape;11;p2"/>
            <p:cNvSpPr/>
            <p:nvPr/>
          </p:nvSpPr>
          <p:spPr>
            <a:xfrm rot="-4825121">
              <a:off x="4860864" y="2372244"/>
              <a:ext cx="2707164" cy="2707164"/>
            </a:xfrm>
            <a:prstGeom prst="chord">
              <a:avLst>
                <a:gd name="adj1" fmla="val 5384687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3710238" y="-10000433"/>
              <a:ext cx="14593800" cy="1459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867221" y="3510800"/>
              <a:ext cx="1976574" cy="933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284625" y="1253625"/>
            <a:ext cx="6574800" cy="15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3016075" y="512608"/>
            <a:ext cx="3111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Montserrat Peñarroya</a:t>
            </a:r>
            <a:endParaRPr sz="2300" b="1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84425" y="2774625"/>
            <a:ext cx="65751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433700" y="3436200"/>
            <a:ext cx="3473700" cy="3473700"/>
          </a:xfrm>
          <a:prstGeom prst="donut">
            <a:avLst>
              <a:gd name="adj" fmla="val 1592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685435">
            <a:off x="7650581" y="2380620"/>
            <a:ext cx="1182936" cy="102314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 (Yellow)">
  <p:cSld name="CUSTOM_4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>
            <a:off x="282300" y="-2401450"/>
            <a:ext cx="8579400" cy="3589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1562150" y="1396325"/>
            <a:ext cx="60021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3"/>
                </a:solidFill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(Blue)">
  <p:cSld name="CUSTOM_6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-1022800" y="-1638100"/>
            <a:ext cx="3574500" cy="3574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231400" y="273875"/>
            <a:ext cx="1811100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025" y="-15150"/>
            <a:ext cx="9356750" cy="52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/>
          <p:nvPr/>
        </p:nvSpPr>
        <p:spPr>
          <a:xfrm>
            <a:off x="4562350" y="1832050"/>
            <a:ext cx="1133100" cy="11331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D9D9D9"/>
                </a:solidFill>
                <a:latin typeface="Hind"/>
                <a:ea typeface="Hind"/>
                <a:cs typeface="Hind"/>
                <a:sym typeface="Hind"/>
              </a:rPr>
              <a:t>Paste Image</a:t>
            </a:r>
            <a:endParaRPr b="1">
              <a:solidFill>
                <a:srgbClr val="D9D9D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1"/>
          </p:nvPr>
        </p:nvSpPr>
        <p:spPr>
          <a:xfrm>
            <a:off x="3584650" y="721050"/>
            <a:ext cx="33099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(Red)">
  <p:cSld name="CUSTOM_6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025" y="-15150"/>
            <a:ext cx="9356750" cy="52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-1022800" y="-1638100"/>
            <a:ext cx="3574500" cy="357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231400" y="273875"/>
            <a:ext cx="1811100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4562350" y="1832050"/>
            <a:ext cx="1133100" cy="11331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D9D9D9"/>
                </a:solidFill>
                <a:latin typeface="Hind"/>
                <a:ea typeface="Hind"/>
                <a:cs typeface="Hind"/>
                <a:sym typeface="Hind"/>
              </a:rPr>
              <a:t>Paste Image</a:t>
            </a:r>
            <a:endParaRPr b="1">
              <a:solidFill>
                <a:srgbClr val="D9D9D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3584650" y="721050"/>
            <a:ext cx="33099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(Yellow)">
  <p:cSld name="CUSTOM_6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025" y="-15150"/>
            <a:ext cx="9356750" cy="52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-1022800" y="-1638100"/>
            <a:ext cx="3574500" cy="357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31400" y="273875"/>
            <a:ext cx="1811100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4562350" y="1832050"/>
            <a:ext cx="1133100" cy="11331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D9D9D9"/>
                </a:solidFill>
                <a:latin typeface="Hind"/>
                <a:ea typeface="Hind"/>
                <a:cs typeface="Hind"/>
                <a:sym typeface="Hind"/>
              </a:rPr>
              <a:t>Paste Image</a:t>
            </a:r>
            <a:endParaRPr b="1">
              <a:solidFill>
                <a:srgbClr val="D9D9D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3584650" y="721050"/>
            <a:ext cx="33099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nimal (Blue)">
  <p:cSld name="CUSTOM_7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-2363300" y="-2675375"/>
            <a:ext cx="6831600" cy="3696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31400" y="121475"/>
            <a:ext cx="31518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1"/>
                </a:solidFill>
              </a:defRPr>
            </a:lvl1pPr>
            <a:lvl2pPr lvl="1" algn="r" rtl="0">
              <a:buNone/>
              <a:defRPr sz="1300" b="1">
                <a:solidFill>
                  <a:schemeClr val="accent1"/>
                </a:solidFill>
              </a:defRPr>
            </a:lvl2pPr>
            <a:lvl3pPr lvl="2" algn="r" rtl="0">
              <a:buNone/>
              <a:defRPr sz="1300" b="1">
                <a:solidFill>
                  <a:schemeClr val="accent1"/>
                </a:solidFill>
              </a:defRPr>
            </a:lvl3pPr>
            <a:lvl4pPr lvl="3" algn="r" rtl="0">
              <a:buNone/>
              <a:defRPr sz="1300" b="1">
                <a:solidFill>
                  <a:schemeClr val="accent1"/>
                </a:solidFill>
              </a:defRPr>
            </a:lvl4pPr>
            <a:lvl5pPr lvl="4" algn="r" rtl="0">
              <a:buNone/>
              <a:defRPr sz="1300" b="1">
                <a:solidFill>
                  <a:schemeClr val="accent1"/>
                </a:solidFill>
              </a:defRPr>
            </a:lvl5pPr>
            <a:lvl6pPr lvl="5" algn="r" rtl="0">
              <a:buNone/>
              <a:defRPr sz="1300" b="1">
                <a:solidFill>
                  <a:schemeClr val="accent1"/>
                </a:solidFill>
              </a:defRPr>
            </a:lvl6pPr>
            <a:lvl7pPr lvl="6" algn="r" rtl="0">
              <a:buNone/>
              <a:defRPr sz="1300" b="1">
                <a:solidFill>
                  <a:schemeClr val="accent1"/>
                </a:solidFill>
              </a:defRPr>
            </a:lvl7pPr>
            <a:lvl8pPr lvl="7" algn="r" rtl="0">
              <a:buNone/>
              <a:defRPr sz="1300" b="1">
                <a:solidFill>
                  <a:schemeClr val="accent1"/>
                </a:solidFill>
              </a:defRPr>
            </a:lvl8pPr>
            <a:lvl9pPr lvl="8" algn="r" rtl="0"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nimal (Red)">
  <p:cSld name="CUSTOM_7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-2363300" y="-2675375"/>
            <a:ext cx="6831600" cy="369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231400" y="121475"/>
            <a:ext cx="31518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2"/>
                </a:solidFill>
              </a:defRPr>
            </a:lvl1pPr>
            <a:lvl2pPr lvl="1" algn="r" rtl="0">
              <a:buNone/>
              <a:defRPr sz="1300" b="1">
                <a:solidFill>
                  <a:schemeClr val="accent2"/>
                </a:solidFill>
              </a:defRPr>
            </a:lvl2pPr>
            <a:lvl3pPr lvl="2" algn="r" rtl="0">
              <a:buNone/>
              <a:defRPr sz="1300" b="1">
                <a:solidFill>
                  <a:schemeClr val="accent2"/>
                </a:solidFill>
              </a:defRPr>
            </a:lvl3pPr>
            <a:lvl4pPr lvl="3" algn="r" rtl="0">
              <a:buNone/>
              <a:defRPr sz="1300" b="1">
                <a:solidFill>
                  <a:schemeClr val="accent2"/>
                </a:solidFill>
              </a:defRPr>
            </a:lvl4pPr>
            <a:lvl5pPr lvl="4" algn="r" rtl="0">
              <a:buNone/>
              <a:defRPr sz="1300" b="1">
                <a:solidFill>
                  <a:schemeClr val="accent2"/>
                </a:solidFill>
              </a:defRPr>
            </a:lvl5pPr>
            <a:lvl6pPr lvl="5" algn="r" rtl="0">
              <a:buNone/>
              <a:defRPr sz="1300" b="1">
                <a:solidFill>
                  <a:schemeClr val="accent2"/>
                </a:solidFill>
              </a:defRPr>
            </a:lvl6pPr>
            <a:lvl7pPr lvl="6" algn="r" rtl="0">
              <a:buNone/>
              <a:defRPr sz="1300" b="1">
                <a:solidFill>
                  <a:schemeClr val="accent2"/>
                </a:solidFill>
              </a:defRPr>
            </a:lvl7pPr>
            <a:lvl8pPr lvl="7" algn="r" rtl="0">
              <a:buNone/>
              <a:defRPr sz="1300" b="1">
                <a:solidFill>
                  <a:schemeClr val="accent2"/>
                </a:solidFill>
              </a:defRPr>
            </a:lvl8pPr>
            <a:lvl9pPr lvl="8" algn="r" rtl="0">
              <a:buNone/>
              <a:defRPr sz="1300" b="1"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nimal (Yellow)">
  <p:cSld name="CUSTOM_7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-2363300" y="-2675375"/>
            <a:ext cx="6831600" cy="369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231400" y="121475"/>
            <a:ext cx="31518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3"/>
                </a:solidFill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(Blue)">
  <p:cSld name="CUSTOM_9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4511800" y="515100"/>
            <a:ext cx="3989700" cy="398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5160700" y="1280700"/>
            <a:ext cx="2691900" cy="24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➜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7273825" y="4152975"/>
            <a:ext cx="2355900" cy="2355900"/>
          </a:xfrm>
          <a:prstGeom prst="donut">
            <a:avLst>
              <a:gd name="adj" fmla="val 1592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 rot="-685455">
            <a:off x="5783046" y="3620760"/>
            <a:ext cx="1385857" cy="119852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1"/>
                </a:solidFill>
              </a:defRPr>
            </a:lvl1pPr>
            <a:lvl2pPr lvl="1" algn="r" rtl="0">
              <a:buNone/>
              <a:defRPr sz="1300" b="1">
                <a:solidFill>
                  <a:schemeClr val="accent1"/>
                </a:solidFill>
              </a:defRPr>
            </a:lvl2pPr>
            <a:lvl3pPr lvl="2" algn="r" rtl="0">
              <a:buNone/>
              <a:defRPr sz="1300" b="1">
                <a:solidFill>
                  <a:schemeClr val="accent1"/>
                </a:solidFill>
              </a:defRPr>
            </a:lvl3pPr>
            <a:lvl4pPr lvl="3" algn="r" rtl="0">
              <a:buNone/>
              <a:defRPr sz="1300" b="1">
                <a:solidFill>
                  <a:schemeClr val="accent1"/>
                </a:solidFill>
              </a:defRPr>
            </a:lvl4pPr>
            <a:lvl5pPr lvl="4" algn="r" rtl="0">
              <a:buNone/>
              <a:defRPr sz="1300" b="1">
                <a:solidFill>
                  <a:schemeClr val="accent1"/>
                </a:solidFill>
              </a:defRPr>
            </a:lvl5pPr>
            <a:lvl6pPr lvl="5" algn="r" rtl="0">
              <a:buNone/>
              <a:defRPr sz="1300" b="1">
                <a:solidFill>
                  <a:schemeClr val="accent1"/>
                </a:solidFill>
              </a:defRPr>
            </a:lvl6pPr>
            <a:lvl7pPr lvl="6" algn="r" rtl="0">
              <a:buNone/>
              <a:defRPr sz="1300" b="1">
                <a:solidFill>
                  <a:schemeClr val="accent1"/>
                </a:solidFill>
              </a:defRPr>
            </a:lvl7pPr>
            <a:lvl8pPr lvl="7" algn="r" rtl="0">
              <a:buNone/>
              <a:defRPr sz="1300" b="1">
                <a:solidFill>
                  <a:schemeClr val="accent1"/>
                </a:solidFill>
              </a:defRPr>
            </a:lvl8pPr>
            <a:lvl9pPr lvl="8" algn="r" rtl="0"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(Red)">
  <p:cSld name="CUSTOM_9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4511800" y="515100"/>
            <a:ext cx="3989700" cy="398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5160700" y="1280700"/>
            <a:ext cx="2691900" cy="24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7273825" y="4152975"/>
            <a:ext cx="2355900" cy="2355900"/>
          </a:xfrm>
          <a:prstGeom prst="donut">
            <a:avLst>
              <a:gd name="adj" fmla="val 1592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/>
          <p:nvPr/>
        </p:nvSpPr>
        <p:spPr>
          <a:xfrm rot="-685455">
            <a:off x="5783046" y="3620760"/>
            <a:ext cx="1385857" cy="119852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2"/>
                </a:solidFill>
              </a:defRPr>
            </a:lvl1pPr>
            <a:lvl2pPr lvl="1" algn="r" rtl="0">
              <a:buNone/>
              <a:defRPr sz="1300" b="1">
                <a:solidFill>
                  <a:schemeClr val="accent2"/>
                </a:solidFill>
              </a:defRPr>
            </a:lvl2pPr>
            <a:lvl3pPr lvl="2" algn="r" rtl="0">
              <a:buNone/>
              <a:defRPr sz="1300" b="1">
                <a:solidFill>
                  <a:schemeClr val="accent2"/>
                </a:solidFill>
              </a:defRPr>
            </a:lvl3pPr>
            <a:lvl4pPr lvl="3" algn="r" rtl="0">
              <a:buNone/>
              <a:defRPr sz="1300" b="1">
                <a:solidFill>
                  <a:schemeClr val="accent2"/>
                </a:solidFill>
              </a:defRPr>
            </a:lvl4pPr>
            <a:lvl5pPr lvl="4" algn="r" rtl="0">
              <a:buNone/>
              <a:defRPr sz="1300" b="1">
                <a:solidFill>
                  <a:schemeClr val="accent2"/>
                </a:solidFill>
              </a:defRPr>
            </a:lvl5pPr>
            <a:lvl6pPr lvl="5" algn="r" rtl="0">
              <a:buNone/>
              <a:defRPr sz="1300" b="1">
                <a:solidFill>
                  <a:schemeClr val="accent2"/>
                </a:solidFill>
              </a:defRPr>
            </a:lvl6pPr>
            <a:lvl7pPr lvl="6" algn="r" rtl="0">
              <a:buNone/>
              <a:defRPr sz="1300" b="1">
                <a:solidFill>
                  <a:schemeClr val="accent2"/>
                </a:solidFill>
              </a:defRPr>
            </a:lvl7pPr>
            <a:lvl8pPr lvl="7" algn="r" rtl="0">
              <a:buNone/>
              <a:defRPr sz="1300" b="1">
                <a:solidFill>
                  <a:schemeClr val="accent2"/>
                </a:solidFill>
              </a:defRPr>
            </a:lvl8pPr>
            <a:lvl9pPr lvl="8" algn="r" rtl="0">
              <a:buNone/>
              <a:defRPr sz="1300" b="1"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(Yellow)">
  <p:cSld name="CUSTOM_9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4511800" y="515100"/>
            <a:ext cx="3989700" cy="398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5160700" y="1280700"/>
            <a:ext cx="2691900" cy="24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7273825" y="4152975"/>
            <a:ext cx="2355900" cy="2355900"/>
          </a:xfrm>
          <a:prstGeom prst="donut">
            <a:avLst>
              <a:gd name="adj" fmla="val 1592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 rot="-685455">
            <a:off x="5783046" y="3620760"/>
            <a:ext cx="1385857" cy="119852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3"/>
                </a:solidFill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79275" y="4229375"/>
            <a:ext cx="2042700" cy="71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321900" y="1380375"/>
            <a:ext cx="4500300" cy="31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AutoNum type="arabicPeriod"/>
              <a:defRPr sz="2200">
                <a:solidFill>
                  <a:srgbClr val="FFFFFF"/>
                </a:solidFill>
              </a:defRPr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>
                <a:solidFill>
                  <a:srgbClr val="FFFFFF"/>
                </a:solidFill>
              </a:defRPr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AutoNum type="arabicPeriod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1"/>
                </a:solidFill>
              </a:defRPr>
            </a:lvl1pPr>
            <a:lvl2pPr lvl="1" algn="r" rtl="0">
              <a:buNone/>
              <a:defRPr sz="1300" b="1">
                <a:solidFill>
                  <a:schemeClr val="dk1"/>
                </a:solidFill>
              </a:defRPr>
            </a:lvl2pPr>
            <a:lvl3pPr lvl="2" algn="r" rtl="0">
              <a:buNone/>
              <a:defRPr sz="1300" b="1">
                <a:solidFill>
                  <a:schemeClr val="dk1"/>
                </a:solidFill>
              </a:defRPr>
            </a:lvl3pPr>
            <a:lvl4pPr lvl="3" algn="r" rtl="0">
              <a:buNone/>
              <a:defRPr sz="1300" b="1">
                <a:solidFill>
                  <a:schemeClr val="dk1"/>
                </a:solidFill>
              </a:defRPr>
            </a:lvl4pPr>
            <a:lvl5pPr lvl="4" algn="r" rtl="0">
              <a:buNone/>
              <a:defRPr sz="1300" b="1">
                <a:solidFill>
                  <a:schemeClr val="dk1"/>
                </a:solidFill>
              </a:defRPr>
            </a:lvl5pPr>
            <a:lvl6pPr lvl="5" algn="r" rtl="0">
              <a:buNone/>
              <a:defRPr sz="1300" b="1">
                <a:solidFill>
                  <a:schemeClr val="dk1"/>
                </a:solidFill>
              </a:defRPr>
            </a:lvl6pPr>
            <a:lvl7pPr lvl="6" algn="r" rtl="0">
              <a:buNone/>
              <a:defRPr sz="1300" b="1">
                <a:solidFill>
                  <a:schemeClr val="dk1"/>
                </a:solidFill>
              </a:defRPr>
            </a:lvl7pPr>
            <a:lvl8pPr lvl="7" algn="r" rtl="0">
              <a:buNone/>
              <a:defRPr sz="1300" b="1">
                <a:solidFill>
                  <a:schemeClr val="dk1"/>
                </a:solidFill>
              </a:defRPr>
            </a:lvl8pPr>
            <a:lvl9pPr lvl="8" algn="r" rtl="0">
              <a:buNone/>
              <a:defRPr sz="1300" b="1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cial Title (Blue)">
  <p:cSld name="CUSTOM_8">
    <p:bg>
      <p:bgPr>
        <a:solidFill>
          <a:schemeClr val="accen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1336050" y="1743600"/>
            <a:ext cx="64719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267825" y="3778400"/>
            <a:ext cx="2706300" cy="115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cial Title (Red)">
  <p:cSld name="CUSTOM_8_1">
    <p:bg>
      <p:bgPr>
        <a:solidFill>
          <a:schemeClr val="accen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1336050" y="1743600"/>
            <a:ext cx="64719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267825" y="3399900"/>
            <a:ext cx="2718300" cy="153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cial Title (Yellow)">
  <p:cSld name="CUSTOM_8_1_1">
    <p:bg>
      <p:bgPr>
        <a:solidFill>
          <a:schemeClr val="accent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1336050" y="1743600"/>
            <a:ext cx="64719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267825" y="3778400"/>
            <a:ext cx="2523300" cy="115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hor">
  <p:cSld name="CUSTOM_5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/>
          <p:nvPr/>
        </p:nvSpPr>
        <p:spPr>
          <a:xfrm rot="-5400000">
            <a:off x="4327325" y="-2403200"/>
            <a:ext cx="2106600" cy="75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257175" algn="bl" rotWithShape="0">
              <a:schemeClr val="accent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288425" y="4351250"/>
            <a:ext cx="1803900" cy="59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311700" y="2775541"/>
            <a:ext cx="2595900" cy="1469400"/>
          </a:xfrm>
          <a:prstGeom prst="bracePair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Directora de Quadrant Alfa, S.L. Empresa dedicada a la digitalización de PYMES y territorios.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3274050" y="2775541"/>
            <a:ext cx="2595900" cy="1469400"/>
          </a:xfrm>
          <a:prstGeom prst="bracePair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Profesora de eBusiness-eCommerce y Digital Analytics en La Salle-URL y UAB</a:t>
            </a:r>
            <a:endParaRPr sz="1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6236400" y="2775541"/>
            <a:ext cx="2595900" cy="1469400"/>
          </a:xfrm>
          <a:prstGeom prst="bracePair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Doctora en Administración de Empresas. Investigo sobre </a:t>
            </a:r>
            <a:r>
              <a:rPr lang="es-ES" sz="1600" i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Business Model Adaptation</a:t>
            </a:r>
            <a:r>
              <a:rPr lang="es-ES" sz="16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922200" y="4587475"/>
            <a:ext cx="7299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accent4"/>
                </a:solidFill>
                <a:latin typeface="Hind"/>
                <a:ea typeface="Hind"/>
                <a:cs typeface="Hind"/>
                <a:sym typeface="Hind"/>
              </a:rPr>
              <a:t>montse@quadrantalfa.com   </a:t>
            </a:r>
            <a:r>
              <a:rPr lang="es-ES" sz="1300" b="1">
                <a:solidFill>
                  <a:schemeClr val="accent1"/>
                </a:solidFill>
                <a:latin typeface="Hind"/>
                <a:ea typeface="Hind"/>
                <a:cs typeface="Hind"/>
                <a:sym typeface="Hind"/>
              </a:rPr>
              <a:t>// </a:t>
            </a:r>
            <a:r>
              <a:rPr lang="es-ES" sz="1300">
                <a:solidFill>
                  <a:schemeClr val="accent4"/>
                </a:solidFill>
                <a:latin typeface="Hind"/>
                <a:ea typeface="Hind"/>
                <a:cs typeface="Hind"/>
                <a:sym typeface="Hind"/>
              </a:rPr>
              <a:t>  </a:t>
            </a:r>
            <a:r>
              <a:rPr lang="es-ES" sz="1300">
                <a:solidFill>
                  <a:schemeClr val="accent1"/>
                </a:solidFill>
                <a:latin typeface="Hind"/>
                <a:ea typeface="Hind"/>
                <a:cs typeface="Hind"/>
                <a:sym typeface="Hind"/>
              </a:rPr>
              <a:t>www.MontsePenarroya.com</a:t>
            </a:r>
            <a:r>
              <a:rPr lang="es-ES" sz="1300">
                <a:solidFill>
                  <a:schemeClr val="accent4"/>
                </a:solidFill>
                <a:latin typeface="Hind"/>
                <a:ea typeface="Hind"/>
                <a:cs typeface="Hind"/>
                <a:sym typeface="Hind"/>
              </a:rPr>
              <a:t>    </a:t>
            </a:r>
            <a:r>
              <a:rPr lang="es-ES" sz="1300" b="1">
                <a:solidFill>
                  <a:schemeClr val="accent1"/>
                </a:solidFill>
                <a:latin typeface="Hind"/>
                <a:ea typeface="Hind"/>
                <a:cs typeface="Hind"/>
                <a:sym typeface="Hind"/>
              </a:rPr>
              <a:t>//</a:t>
            </a:r>
            <a:r>
              <a:rPr lang="es-ES" sz="1300">
                <a:solidFill>
                  <a:schemeClr val="accent4"/>
                </a:solidFill>
                <a:latin typeface="Hind"/>
                <a:ea typeface="Hind"/>
                <a:cs typeface="Hind"/>
                <a:sym typeface="Hind"/>
              </a:rPr>
              <a:t>   +34 639 141 269</a:t>
            </a:r>
            <a:endParaRPr sz="1300">
              <a:solidFill>
                <a:schemeClr val="accent4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2450" y="408625"/>
            <a:ext cx="1948200" cy="194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3803625" y="689800"/>
            <a:ext cx="4021500" cy="1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solidFill>
                  <a:schemeClr val="accent1"/>
                </a:solidFill>
                <a:latin typeface="Hind"/>
                <a:ea typeface="Hind"/>
                <a:cs typeface="Hind"/>
                <a:sym typeface="Hind"/>
              </a:rPr>
              <a:t>Montserrat Peñarroya </a:t>
            </a:r>
            <a:endParaRPr sz="2200" b="1">
              <a:solidFill>
                <a:schemeClr val="accent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Especialista en Marketing Digital Internacional</a:t>
            </a:r>
            <a:endParaRPr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Ayudo a empresas y territorios a desarrollar sus economías gracias al Marketing Digital. </a:t>
            </a:r>
            <a:endParaRPr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-1433700" y="206050"/>
            <a:ext cx="2355900" cy="2355900"/>
          </a:xfrm>
          <a:prstGeom prst="donut">
            <a:avLst>
              <a:gd name="adj" fmla="val 1592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"/>
          <p:cNvSpPr/>
          <p:nvPr/>
        </p:nvSpPr>
        <p:spPr>
          <a:xfrm rot="-685435">
            <a:off x="137406" y="146495"/>
            <a:ext cx="1182936" cy="102314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hor 1">
  <p:cSld name="CUSTOM_5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 rot="-5400000">
            <a:off x="4327325" y="-504175"/>
            <a:ext cx="2106600" cy="757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257175" algn="bl" rotWithShape="0">
              <a:schemeClr val="accent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288425" y="4336325"/>
            <a:ext cx="1617000" cy="6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922200" y="4587475"/>
            <a:ext cx="7299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accent4"/>
                </a:solidFill>
                <a:latin typeface="Hind"/>
                <a:ea typeface="Hind"/>
                <a:cs typeface="Hind"/>
                <a:sym typeface="Hind"/>
              </a:rPr>
              <a:t>montse@quadrantalfa.com   </a:t>
            </a:r>
            <a:r>
              <a:rPr lang="es-ES" sz="1300" b="1">
                <a:solidFill>
                  <a:schemeClr val="accent1"/>
                </a:solidFill>
                <a:latin typeface="Hind"/>
                <a:ea typeface="Hind"/>
                <a:cs typeface="Hind"/>
                <a:sym typeface="Hind"/>
              </a:rPr>
              <a:t>// </a:t>
            </a:r>
            <a:r>
              <a:rPr lang="es-ES" sz="1300">
                <a:solidFill>
                  <a:schemeClr val="accent4"/>
                </a:solidFill>
                <a:latin typeface="Hind"/>
                <a:ea typeface="Hind"/>
                <a:cs typeface="Hind"/>
                <a:sym typeface="Hind"/>
              </a:rPr>
              <a:t>  </a:t>
            </a:r>
            <a:r>
              <a:rPr lang="es-ES" sz="1300">
                <a:solidFill>
                  <a:schemeClr val="accent1"/>
                </a:solidFill>
                <a:latin typeface="Hind"/>
                <a:ea typeface="Hind"/>
                <a:cs typeface="Hind"/>
                <a:sym typeface="Hind"/>
              </a:rPr>
              <a:t>www.MontsePenarroya.com</a:t>
            </a:r>
            <a:r>
              <a:rPr lang="es-ES" sz="1300">
                <a:solidFill>
                  <a:schemeClr val="accent4"/>
                </a:solidFill>
                <a:latin typeface="Hind"/>
                <a:ea typeface="Hind"/>
                <a:cs typeface="Hind"/>
                <a:sym typeface="Hind"/>
              </a:rPr>
              <a:t>    </a:t>
            </a:r>
            <a:r>
              <a:rPr lang="es-ES" sz="1300" b="1">
                <a:solidFill>
                  <a:schemeClr val="accent1"/>
                </a:solidFill>
                <a:latin typeface="Hind"/>
                <a:ea typeface="Hind"/>
                <a:cs typeface="Hind"/>
                <a:sym typeface="Hind"/>
              </a:rPr>
              <a:t>//</a:t>
            </a:r>
            <a:r>
              <a:rPr lang="es-ES" sz="1300">
                <a:solidFill>
                  <a:schemeClr val="accent4"/>
                </a:solidFill>
                <a:latin typeface="Hind"/>
                <a:ea typeface="Hind"/>
                <a:cs typeface="Hind"/>
                <a:sym typeface="Hind"/>
              </a:rPr>
              <a:t>   +34 639 141 269</a:t>
            </a:r>
            <a:endParaRPr sz="1300">
              <a:solidFill>
                <a:schemeClr val="accent4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2450" y="2307650"/>
            <a:ext cx="1948200" cy="194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3803625" y="2588825"/>
            <a:ext cx="4031100" cy="1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solidFill>
                  <a:schemeClr val="accent1"/>
                </a:solidFill>
                <a:latin typeface="Hind"/>
                <a:ea typeface="Hind"/>
                <a:cs typeface="Hind"/>
                <a:sym typeface="Hind"/>
              </a:rPr>
              <a:t>Montserrat Peñarroya </a:t>
            </a:r>
            <a:endParaRPr sz="2200" b="1">
              <a:solidFill>
                <a:schemeClr val="accent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Especialista en Marketing Digital Turístico</a:t>
            </a:r>
            <a:endParaRPr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Ayudo a empresas y territorios a desarrollar sus economías gracias al Marketing Digital. </a:t>
            </a:r>
            <a:endParaRPr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0000FF"/>
                </a:solidFill>
                <a:latin typeface="Hind"/>
                <a:ea typeface="Hind"/>
                <a:cs typeface="Hind"/>
                <a:sym typeface="Hind"/>
              </a:rPr>
              <a:t>Instagram: @mpenarroya</a:t>
            </a:r>
            <a:endParaRPr b="1">
              <a:solidFill>
                <a:srgbClr val="0000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2194250" y="721700"/>
            <a:ext cx="4587900" cy="10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b="1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rPr>
              <a:t>¡Muchas Gracias!</a:t>
            </a:r>
            <a:endParaRPr sz="4500" b="1">
              <a:solidFill>
                <a:schemeClr val="accen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-1637650" y="-1662400"/>
            <a:ext cx="3473700" cy="3473700"/>
          </a:xfrm>
          <a:prstGeom prst="donut">
            <a:avLst>
              <a:gd name="adj" fmla="val 1592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"/>
          <p:cNvSpPr/>
          <p:nvPr/>
        </p:nvSpPr>
        <p:spPr>
          <a:xfrm rot="-685332">
            <a:off x="96574" y="787028"/>
            <a:ext cx="1681503" cy="14544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3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>
            <a:off x="247225" y="4205000"/>
            <a:ext cx="2007600" cy="77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494157" y="1552444"/>
            <a:ext cx="8229600" cy="29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499356" y="303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versitat de Girona">
  <p:cSld name="Universitat de Girona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  <a:defRPr/>
            </a:lvl1pPr>
            <a:lvl2pPr lvl="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457200" y="1329612"/>
            <a:ext cx="8229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 txBox="1"/>
          <p:nvPr/>
        </p:nvSpPr>
        <p:spPr>
          <a:xfrm>
            <a:off x="4932363" y="250031"/>
            <a:ext cx="37575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POSTGRAU EN MÀRQUETING DIGITAL I SOCIAL MEDIA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ólo el título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539552" y="208569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467544" y="519522"/>
            <a:ext cx="82296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Blue)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10091863" y="-4725150"/>
            <a:ext cx="14593800" cy="1459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9275" y="1182000"/>
            <a:ext cx="2977800" cy="27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293800" y="2005200"/>
            <a:ext cx="1133100" cy="11331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D9D9D9"/>
                </a:solidFill>
                <a:latin typeface="Hind"/>
                <a:ea typeface="Hind"/>
                <a:cs typeface="Hind"/>
                <a:sym typeface="Hind"/>
              </a:rPr>
              <a:t>illustration here</a:t>
            </a:r>
            <a:endParaRPr b="1">
              <a:solidFill>
                <a:srgbClr val="D9D9D9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1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➜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➜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➜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àctica">
  <p:cSld name="3_Pràctica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 1">
  <p:cSld name="1_Título y objetos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 (Blue) 1">
  <p:cSld name="CUSTOM_4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/>
          <p:nvPr/>
        </p:nvSpPr>
        <p:spPr>
          <a:xfrm>
            <a:off x="282300" y="-2401450"/>
            <a:ext cx="8579400" cy="3589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1"/>
                </a:solidFill>
              </a:defRPr>
            </a:lvl1pPr>
            <a:lvl2pPr lvl="1" algn="r" rtl="0">
              <a:buNone/>
              <a:defRPr sz="1300" b="1">
                <a:solidFill>
                  <a:schemeClr val="accent1"/>
                </a:solidFill>
              </a:defRPr>
            </a:lvl2pPr>
            <a:lvl3pPr lvl="2" algn="r" rtl="0">
              <a:buNone/>
              <a:defRPr sz="1300" b="1">
                <a:solidFill>
                  <a:schemeClr val="accent1"/>
                </a:solidFill>
              </a:defRPr>
            </a:lvl3pPr>
            <a:lvl4pPr lvl="3" algn="r" rtl="0">
              <a:buNone/>
              <a:defRPr sz="1300" b="1">
                <a:solidFill>
                  <a:schemeClr val="accent1"/>
                </a:solidFill>
              </a:defRPr>
            </a:lvl4pPr>
            <a:lvl5pPr lvl="4" algn="r" rtl="0">
              <a:buNone/>
              <a:defRPr sz="1300" b="1">
                <a:solidFill>
                  <a:schemeClr val="accent1"/>
                </a:solidFill>
              </a:defRPr>
            </a:lvl5pPr>
            <a:lvl6pPr lvl="5" algn="r" rtl="0">
              <a:buNone/>
              <a:defRPr sz="1300" b="1">
                <a:solidFill>
                  <a:schemeClr val="accent1"/>
                </a:solidFill>
              </a:defRPr>
            </a:lvl6pPr>
            <a:lvl7pPr lvl="6" algn="r" rtl="0">
              <a:buNone/>
              <a:defRPr sz="1300" b="1">
                <a:solidFill>
                  <a:schemeClr val="accent1"/>
                </a:solidFill>
              </a:defRPr>
            </a:lvl7pPr>
            <a:lvl8pPr lvl="7" algn="r" rtl="0">
              <a:buNone/>
              <a:defRPr sz="1300" b="1">
                <a:solidFill>
                  <a:schemeClr val="accent1"/>
                </a:solidFill>
              </a:defRPr>
            </a:lvl8pPr>
            <a:lvl9pPr lvl="8" algn="r" rtl="0"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(Blue) 1">
  <p:cSld name="CUSTOM_9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/>
          <p:nvPr/>
        </p:nvSpPr>
        <p:spPr>
          <a:xfrm>
            <a:off x="4511800" y="515100"/>
            <a:ext cx="3989700" cy="398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➜"/>
              <a:defRPr sz="23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/>
          <p:nvPr/>
        </p:nvSpPr>
        <p:spPr>
          <a:xfrm>
            <a:off x="7273825" y="4152975"/>
            <a:ext cx="2355900" cy="2355900"/>
          </a:xfrm>
          <a:prstGeom prst="donut">
            <a:avLst>
              <a:gd name="adj" fmla="val 1592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7"/>
          <p:cNvSpPr/>
          <p:nvPr/>
        </p:nvSpPr>
        <p:spPr>
          <a:xfrm rot="-685455">
            <a:off x="5783046" y="3620760"/>
            <a:ext cx="1385857" cy="119852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1"/>
                </a:solidFill>
              </a:defRPr>
            </a:lvl1pPr>
            <a:lvl2pPr lvl="1" algn="r" rtl="0">
              <a:buNone/>
              <a:defRPr sz="1300" b="1">
                <a:solidFill>
                  <a:schemeClr val="accent1"/>
                </a:solidFill>
              </a:defRPr>
            </a:lvl2pPr>
            <a:lvl3pPr lvl="2" algn="r" rtl="0">
              <a:buNone/>
              <a:defRPr sz="1300" b="1">
                <a:solidFill>
                  <a:schemeClr val="accent1"/>
                </a:solidFill>
              </a:defRPr>
            </a:lvl3pPr>
            <a:lvl4pPr lvl="3" algn="r" rtl="0">
              <a:buNone/>
              <a:defRPr sz="1300" b="1">
                <a:solidFill>
                  <a:schemeClr val="accent1"/>
                </a:solidFill>
              </a:defRPr>
            </a:lvl4pPr>
            <a:lvl5pPr lvl="4" algn="r" rtl="0">
              <a:buNone/>
              <a:defRPr sz="1300" b="1">
                <a:solidFill>
                  <a:schemeClr val="accent1"/>
                </a:solidFill>
              </a:defRPr>
            </a:lvl5pPr>
            <a:lvl6pPr lvl="5" algn="r" rtl="0">
              <a:buNone/>
              <a:defRPr sz="1300" b="1">
                <a:solidFill>
                  <a:schemeClr val="accent1"/>
                </a:solidFill>
              </a:defRPr>
            </a:lvl6pPr>
            <a:lvl7pPr lvl="6" algn="r" rtl="0">
              <a:buNone/>
              <a:defRPr sz="1300" b="1">
                <a:solidFill>
                  <a:schemeClr val="accent1"/>
                </a:solidFill>
              </a:defRPr>
            </a:lvl7pPr>
            <a:lvl8pPr lvl="7" algn="r" rtl="0">
              <a:buNone/>
              <a:defRPr sz="1300" b="1">
                <a:solidFill>
                  <a:schemeClr val="accent1"/>
                </a:solidFill>
              </a:defRPr>
            </a:lvl8pPr>
            <a:lvl9pPr lvl="8" algn="r" rtl="0"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07" name="Google Shape;207;p37"/>
          <p:cNvSpPr txBox="1"/>
          <p:nvPr/>
        </p:nvSpPr>
        <p:spPr>
          <a:xfrm>
            <a:off x="4740550" y="2212250"/>
            <a:ext cx="359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EJERCICIO</a:t>
            </a:r>
            <a:endParaRPr sz="3000" b="1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eño personalizado">
  <p:cSld name="3_Diseño personalizado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sldNum" idx="12"/>
          </p:nvPr>
        </p:nvSpPr>
        <p:spPr>
          <a:xfrm>
            <a:off x="7668344" y="4767263"/>
            <a:ext cx="10185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Pàg </a:t>
            </a:r>
            <a:fld id="{00000000-1234-1234-1234-123412341234}" type="slidenum">
              <a:rPr lang="es-ES"/>
              <a:t>‹Nº›</a:t>
            </a:fld>
            <a:r>
              <a:rPr lang="es-ES"/>
              <a:t>/27</a:t>
            </a:r>
            <a:endParaRPr sz="13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nimal (Red) 1">
  <p:cSld name="CUSTOM_7_1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/>
          <p:nvPr/>
        </p:nvSpPr>
        <p:spPr>
          <a:xfrm>
            <a:off x="-2363300" y="-2675375"/>
            <a:ext cx="6831600" cy="369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9"/>
          <p:cNvSpPr txBox="1">
            <a:spLocks noGrp="1"/>
          </p:cNvSpPr>
          <p:nvPr>
            <p:ph type="title"/>
          </p:nvPr>
        </p:nvSpPr>
        <p:spPr>
          <a:xfrm>
            <a:off x="231400" y="121475"/>
            <a:ext cx="31518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nimal (Blue) 1">
  <p:cSld name="CUSTOM_7_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/>
          <p:nvPr/>
        </p:nvSpPr>
        <p:spPr>
          <a:xfrm>
            <a:off x="-2363300" y="-2675375"/>
            <a:ext cx="6831600" cy="3696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>
            <a:off x="231400" y="121475"/>
            <a:ext cx="31518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1"/>
                </a:solidFill>
              </a:defRPr>
            </a:lvl1pPr>
            <a:lvl2pPr lvl="1" algn="r" rtl="0">
              <a:buNone/>
              <a:defRPr sz="1300" b="1">
                <a:solidFill>
                  <a:schemeClr val="accent1"/>
                </a:solidFill>
              </a:defRPr>
            </a:lvl2pPr>
            <a:lvl3pPr lvl="2" algn="r" rtl="0">
              <a:buNone/>
              <a:defRPr sz="1300" b="1">
                <a:solidFill>
                  <a:schemeClr val="accent1"/>
                </a:solidFill>
              </a:defRPr>
            </a:lvl3pPr>
            <a:lvl4pPr lvl="3" algn="r" rtl="0">
              <a:buNone/>
              <a:defRPr sz="1300" b="1">
                <a:solidFill>
                  <a:schemeClr val="accent1"/>
                </a:solidFill>
              </a:defRPr>
            </a:lvl4pPr>
            <a:lvl5pPr lvl="4" algn="r" rtl="0">
              <a:buNone/>
              <a:defRPr sz="1300" b="1">
                <a:solidFill>
                  <a:schemeClr val="accent1"/>
                </a:solidFill>
              </a:defRPr>
            </a:lvl5pPr>
            <a:lvl6pPr lvl="5" algn="r" rtl="0">
              <a:buNone/>
              <a:defRPr sz="1300" b="1">
                <a:solidFill>
                  <a:schemeClr val="accent1"/>
                </a:solidFill>
              </a:defRPr>
            </a:lvl6pPr>
            <a:lvl7pPr lvl="6" algn="r" rtl="0">
              <a:buNone/>
              <a:defRPr sz="1300" b="1">
                <a:solidFill>
                  <a:schemeClr val="accent1"/>
                </a:solidFill>
              </a:defRPr>
            </a:lvl7pPr>
            <a:lvl8pPr lvl="7" algn="r" rtl="0">
              <a:buNone/>
              <a:defRPr sz="1300" b="1">
                <a:solidFill>
                  <a:schemeClr val="accent1"/>
                </a:solidFill>
              </a:defRPr>
            </a:lvl8pPr>
            <a:lvl9pPr lvl="8" algn="r" rtl="0"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Red)">
  <p:cSld name="SECTION_HEADER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-10091863" y="-4725150"/>
            <a:ext cx="14593800" cy="1459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19275" y="1182000"/>
            <a:ext cx="2977800" cy="27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6293800" y="2005200"/>
            <a:ext cx="1133100" cy="11331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D9D9D9"/>
                </a:solidFill>
                <a:latin typeface="Hind"/>
                <a:ea typeface="Hind"/>
                <a:cs typeface="Hind"/>
                <a:sym typeface="Hind"/>
              </a:rPr>
              <a:t>illustration here</a:t>
            </a:r>
            <a:endParaRPr b="1">
              <a:solidFill>
                <a:srgbClr val="D9D9D9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(Red) 1">
  <p:cSld name="CUSTOM_9_1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/>
          <p:nvPr/>
        </p:nvSpPr>
        <p:spPr>
          <a:xfrm>
            <a:off x="4524150" y="645750"/>
            <a:ext cx="3825000" cy="38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2"/>
                </a:solidFill>
              </a:defRPr>
            </a:lvl1pPr>
            <a:lvl2pPr lvl="1" algn="r" rtl="0">
              <a:buNone/>
              <a:defRPr sz="1300" b="1">
                <a:solidFill>
                  <a:schemeClr val="accent2"/>
                </a:solidFill>
              </a:defRPr>
            </a:lvl2pPr>
            <a:lvl3pPr lvl="2" algn="r" rtl="0">
              <a:buNone/>
              <a:defRPr sz="1300" b="1">
                <a:solidFill>
                  <a:schemeClr val="accent2"/>
                </a:solidFill>
              </a:defRPr>
            </a:lvl3pPr>
            <a:lvl4pPr lvl="3" algn="r" rtl="0">
              <a:buNone/>
              <a:defRPr sz="1300" b="1">
                <a:solidFill>
                  <a:schemeClr val="accent2"/>
                </a:solidFill>
              </a:defRPr>
            </a:lvl4pPr>
            <a:lvl5pPr lvl="4" algn="r" rtl="0">
              <a:buNone/>
              <a:defRPr sz="1300" b="1">
                <a:solidFill>
                  <a:schemeClr val="accent2"/>
                </a:solidFill>
              </a:defRPr>
            </a:lvl5pPr>
            <a:lvl6pPr lvl="5" algn="r" rtl="0">
              <a:buNone/>
              <a:defRPr sz="1300" b="1">
                <a:solidFill>
                  <a:schemeClr val="accent2"/>
                </a:solidFill>
              </a:defRPr>
            </a:lvl6pPr>
            <a:lvl7pPr lvl="6" algn="r" rtl="0">
              <a:buNone/>
              <a:defRPr sz="1300" b="1">
                <a:solidFill>
                  <a:schemeClr val="accent2"/>
                </a:solidFill>
              </a:defRPr>
            </a:lvl7pPr>
            <a:lvl8pPr lvl="7" algn="r" rtl="0">
              <a:buNone/>
              <a:defRPr sz="1300" b="1">
                <a:solidFill>
                  <a:schemeClr val="accent2"/>
                </a:solidFill>
              </a:defRPr>
            </a:lvl8pPr>
            <a:lvl9pPr lvl="8" algn="r" rtl="0">
              <a:buNone/>
              <a:defRPr sz="1300" b="1"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23" name="Google Shape;223;p41"/>
          <p:cNvSpPr txBox="1"/>
          <p:nvPr/>
        </p:nvSpPr>
        <p:spPr>
          <a:xfrm>
            <a:off x="4639800" y="2144575"/>
            <a:ext cx="359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EJERCICIO</a:t>
            </a:r>
            <a:endParaRPr sz="3600" b="1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(Red) 2">
  <p:cSld name="CUSTOM_9_1_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/>
          <p:nvPr/>
        </p:nvSpPr>
        <p:spPr>
          <a:xfrm>
            <a:off x="4524150" y="645750"/>
            <a:ext cx="3825000" cy="38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2"/>
                </a:solidFill>
              </a:defRPr>
            </a:lvl1pPr>
            <a:lvl2pPr lvl="1" algn="r" rtl="0">
              <a:buNone/>
              <a:defRPr sz="1300" b="1">
                <a:solidFill>
                  <a:schemeClr val="accent2"/>
                </a:solidFill>
              </a:defRPr>
            </a:lvl2pPr>
            <a:lvl3pPr lvl="2" algn="r" rtl="0">
              <a:buNone/>
              <a:defRPr sz="1300" b="1">
                <a:solidFill>
                  <a:schemeClr val="accent2"/>
                </a:solidFill>
              </a:defRPr>
            </a:lvl3pPr>
            <a:lvl4pPr lvl="3" algn="r" rtl="0">
              <a:buNone/>
              <a:defRPr sz="1300" b="1">
                <a:solidFill>
                  <a:schemeClr val="accent2"/>
                </a:solidFill>
              </a:defRPr>
            </a:lvl4pPr>
            <a:lvl5pPr lvl="4" algn="r" rtl="0">
              <a:buNone/>
              <a:defRPr sz="1300" b="1">
                <a:solidFill>
                  <a:schemeClr val="accent2"/>
                </a:solidFill>
              </a:defRPr>
            </a:lvl5pPr>
            <a:lvl6pPr lvl="5" algn="r" rtl="0">
              <a:buNone/>
              <a:defRPr sz="1300" b="1">
                <a:solidFill>
                  <a:schemeClr val="accent2"/>
                </a:solidFill>
              </a:defRPr>
            </a:lvl6pPr>
            <a:lvl7pPr lvl="6" algn="r" rtl="0">
              <a:buNone/>
              <a:defRPr sz="1300" b="1">
                <a:solidFill>
                  <a:schemeClr val="accent2"/>
                </a:solidFill>
              </a:defRPr>
            </a:lvl7pPr>
            <a:lvl8pPr lvl="7" algn="r" rtl="0">
              <a:buNone/>
              <a:defRPr sz="1300" b="1">
                <a:solidFill>
                  <a:schemeClr val="accent2"/>
                </a:solidFill>
              </a:defRPr>
            </a:lvl8pPr>
            <a:lvl9pPr lvl="8" algn="r" rtl="0">
              <a:buNone/>
              <a:defRPr sz="1300" b="1"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28" name="Google Shape;228;p42"/>
          <p:cNvSpPr txBox="1"/>
          <p:nvPr/>
        </p:nvSpPr>
        <p:spPr>
          <a:xfrm>
            <a:off x="4639800" y="2144575"/>
            <a:ext cx="359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EJERCICIO</a:t>
            </a:r>
            <a:endParaRPr sz="3600" b="1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>
            <a:spLocks noGrp="1"/>
          </p:cNvSpPr>
          <p:nvPr>
            <p:ph type="title"/>
          </p:nvPr>
        </p:nvSpPr>
        <p:spPr>
          <a:xfrm>
            <a:off x="499356" y="303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Yellow)">
  <p:cSld name="SECTION_HEADER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10091863" y="-4725150"/>
            <a:ext cx="14593800" cy="1459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19275" y="1182000"/>
            <a:ext cx="2977800" cy="27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6293800" y="2005200"/>
            <a:ext cx="1133100" cy="11331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D9D9D9"/>
                </a:solidFill>
                <a:latin typeface="Hind"/>
                <a:ea typeface="Hind"/>
                <a:cs typeface="Hind"/>
                <a:sym typeface="Hind"/>
              </a:rPr>
              <a:t>illustration here</a:t>
            </a:r>
            <a:endParaRPr b="1">
              <a:solidFill>
                <a:srgbClr val="D9D9D9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287263" y="4436350"/>
            <a:ext cx="1316700" cy="4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3129" y="3236700"/>
            <a:ext cx="1751525" cy="1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45" y="3167925"/>
            <a:ext cx="1926444" cy="174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265" y="3236700"/>
            <a:ext cx="2029954" cy="1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225" y="3117000"/>
            <a:ext cx="2002933" cy="174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6931" y="224850"/>
            <a:ext cx="1742923" cy="174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7769" y="124875"/>
            <a:ext cx="1857545" cy="1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24972" y="224850"/>
            <a:ext cx="1821191" cy="174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69992" y="1698138"/>
            <a:ext cx="1694475" cy="1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46182" y="1872095"/>
            <a:ext cx="1434911" cy="164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7270" y="180550"/>
            <a:ext cx="1637620" cy="17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287263" y="4436350"/>
            <a:ext cx="1316700" cy="4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1050" y="1943883"/>
            <a:ext cx="1343175" cy="153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733" y="1381625"/>
            <a:ext cx="1504945" cy="1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7930" y="3167925"/>
            <a:ext cx="2113274" cy="17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4877" y="3061150"/>
            <a:ext cx="1400280" cy="1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6931" y="2989325"/>
            <a:ext cx="1479072" cy="1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373" y="3061150"/>
            <a:ext cx="1343165" cy="174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6726" y="196650"/>
            <a:ext cx="2242585" cy="17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24222" y="140825"/>
            <a:ext cx="1743090" cy="17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2074" y="196650"/>
            <a:ext cx="1733937" cy="1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6478" y="196650"/>
            <a:ext cx="1958478" cy="1747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 (Blue)">
  <p:cSld name="CUSTOM_4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282300" y="-2401450"/>
            <a:ext cx="8579400" cy="3589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1562150" y="1396325"/>
            <a:ext cx="60021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➜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1"/>
                </a:solidFill>
              </a:defRPr>
            </a:lvl1pPr>
            <a:lvl2pPr lvl="1" algn="r" rtl="0">
              <a:buNone/>
              <a:defRPr sz="1300" b="1">
                <a:solidFill>
                  <a:schemeClr val="accent1"/>
                </a:solidFill>
              </a:defRPr>
            </a:lvl2pPr>
            <a:lvl3pPr lvl="2" algn="r" rtl="0">
              <a:buNone/>
              <a:defRPr sz="1300" b="1">
                <a:solidFill>
                  <a:schemeClr val="accent1"/>
                </a:solidFill>
              </a:defRPr>
            </a:lvl3pPr>
            <a:lvl4pPr lvl="3" algn="r" rtl="0">
              <a:buNone/>
              <a:defRPr sz="1300" b="1">
                <a:solidFill>
                  <a:schemeClr val="accent1"/>
                </a:solidFill>
              </a:defRPr>
            </a:lvl4pPr>
            <a:lvl5pPr lvl="4" algn="r" rtl="0">
              <a:buNone/>
              <a:defRPr sz="1300" b="1">
                <a:solidFill>
                  <a:schemeClr val="accent1"/>
                </a:solidFill>
              </a:defRPr>
            </a:lvl5pPr>
            <a:lvl6pPr lvl="5" algn="r" rtl="0">
              <a:buNone/>
              <a:defRPr sz="1300" b="1">
                <a:solidFill>
                  <a:schemeClr val="accent1"/>
                </a:solidFill>
              </a:defRPr>
            </a:lvl6pPr>
            <a:lvl7pPr lvl="6" algn="r" rtl="0">
              <a:buNone/>
              <a:defRPr sz="1300" b="1">
                <a:solidFill>
                  <a:schemeClr val="accent1"/>
                </a:solidFill>
              </a:defRPr>
            </a:lvl7pPr>
            <a:lvl8pPr lvl="7" algn="r" rtl="0">
              <a:buNone/>
              <a:defRPr sz="1300" b="1">
                <a:solidFill>
                  <a:schemeClr val="accent1"/>
                </a:solidFill>
              </a:defRPr>
            </a:lvl8pPr>
            <a:lvl9pPr lvl="8" algn="r" rtl="0"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 (Red)">
  <p:cSld name="CUSTOM_4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282300" y="-2401450"/>
            <a:ext cx="8579400" cy="358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562150" y="1396325"/>
            <a:ext cx="60021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➜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2"/>
                </a:solidFill>
              </a:defRPr>
            </a:lvl1pPr>
            <a:lvl2pPr lvl="1" algn="r" rtl="0">
              <a:buNone/>
              <a:defRPr sz="1300" b="1">
                <a:solidFill>
                  <a:schemeClr val="accent2"/>
                </a:solidFill>
              </a:defRPr>
            </a:lvl2pPr>
            <a:lvl3pPr lvl="2" algn="r" rtl="0">
              <a:buNone/>
              <a:defRPr sz="1300" b="1">
                <a:solidFill>
                  <a:schemeClr val="accent2"/>
                </a:solidFill>
              </a:defRPr>
            </a:lvl3pPr>
            <a:lvl4pPr lvl="3" algn="r" rtl="0">
              <a:buNone/>
              <a:defRPr sz="1300" b="1">
                <a:solidFill>
                  <a:schemeClr val="accent2"/>
                </a:solidFill>
              </a:defRPr>
            </a:lvl4pPr>
            <a:lvl5pPr lvl="4" algn="r" rtl="0">
              <a:buNone/>
              <a:defRPr sz="1300" b="1">
                <a:solidFill>
                  <a:schemeClr val="accent2"/>
                </a:solidFill>
              </a:defRPr>
            </a:lvl5pPr>
            <a:lvl6pPr lvl="5" algn="r" rtl="0">
              <a:buNone/>
              <a:defRPr sz="1300" b="1">
                <a:solidFill>
                  <a:schemeClr val="accent2"/>
                </a:solidFill>
              </a:defRPr>
            </a:lvl6pPr>
            <a:lvl7pPr lvl="6" algn="r" rtl="0">
              <a:buNone/>
              <a:defRPr sz="1300" b="1">
                <a:solidFill>
                  <a:schemeClr val="accent2"/>
                </a:solidFill>
              </a:defRPr>
            </a:lvl7pPr>
            <a:lvl8pPr lvl="7" algn="r" rtl="0">
              <a:buNone/>
              <a:defRPr sz="1300" b="1">
                <a:solidFill>
                  <a:schemeClr val="accent2"/>
                </a:solidFill>
              </a:defRPr>
            </a:lvl8pPr>
            <a:lvl9pPr lvl="8" algn="r" rtl="0">
              <a:buNone/>
              <a:defRPr sz="1300" b="1"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"/>
              <a:buNone/>
              <a:defRPr sz="2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"/>
              <a:buNone/>
              <a:defRPr sz="2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"/>
              <a:buNone/>
              <a:defRPr sz="2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"/>
              <a:buNone/>
              <a:defRPr sz="2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"/>
              <a:buNone/>
              <a:defRPr sz="2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"/>
              <a:buNone/>
              <a:defRPr sz="2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"/>
              <a:buNone/>
              <a:defRPr sz="2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"/>
              <a:buNone/>
              <a:defRPr sz="2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"/>
              <a:buNone/>
              <a:defRPr sz="2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ind"/>
              <a:buChar char="➜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ind"/>
              <a:buChar char="➜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ind"/>
              <a:buChar char="➜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webmasters/tools/submit-url?hl=es&amp;pli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webmasters/tools/mobile-friendly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speed/pagespeed/insight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montsepenarroya.com/pasar-una-web-http-http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milegadodigital.com/blog/reputacion-online/gestion-de-la-reputacion-online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eilpatel.com/es/blog/que-es-linkbuilding-13-estrategias-ara-profesionales-de-marketin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://www.montsepenarroya.com/las-6-tecnicas-de-comunicacion-de-marqueting-aplicadas-a-inter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>
            <a:spLocks noGrp="1"/>
          </p:cNvSpPr>
          <p:nvPr>
            <p:ph type="ctrTitle"/>
          </p:nvPr>
        </p:nvSpPr>
        <p:spPr>
          <a:xfrm>
            <a:off x="775575" y="1253625"/>
            <a:ext cx="7684200" cy="15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/>
              <a:t>5. </a:t>
            </a:r>
            <a:r>
              <a:rPr lang="es-ES" sz="4800" dirty="0"/>
              <a:t>SEO </a:t>
            </a:r>
            <a:endParaRPr sz="4800" dirty="0"/>
          </a:p>
        </p:txBody>
      </p:sp>
      <p:sp>
        <p:nvSpPr>
          <p:cNvPr id="238" name="Google Shape;238;p45"/>
          <p:cNvSpPr txBox="1">
            <a:spLocks noGrp="1"/>
          </p:cNvSpPr>
          <p:nvPr>
            <p:ph type="subTitle" idx="1"/>
          </p:nvPr>
        </p:nvSpPr>
        <p:spPr>
          <a:xfrm>
            <a:off x="1284425" y="2774625"/>
            <a:ext cx="65751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chemeClr val="accent3"/>
                </a:solidFill>
              </a:rPr>
              <a:t>CURSO DE MARKETING DIGITAL Y REDES SOCIALES</a:t>
            </a:r>
            <a:endParaRPr sz="1900" b="1">
              <a:solidFill>
                <a:schemeClr val="accent3"/>
              </a:solidFill>
            </a:endParaRPr>
          </a:p>
        </p:txBody>
      </p:sp>
      <p:sp>
        <p:nvSpPr>
          <p:cNvPr id="239" name="Google Shape;239;p45"/>
          <p:cNvSpPr txBox="1"/>
          <p:nvPr/>
        </p:nvSpPr>
        <p:spPr>
          <a:xfrm>
            <a:off x="282600" y="4163900"/>
            <a:ext cx="1914000" cy="22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 cofinanciado por: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45"/>
          <p:cNvGrpSpPr/>
          <p:nvPr/>
        </p:nvGrpSpPr>
        <p:grpSpPr>
          <a:xfrm>
            <a:off x="282612" y="4163901"/>
            <a:ext cx="8691528" cy="1092266"/>
            <a:chOff x="425443" y="2024959"/>
            <a:chExt cx="8718556" cy="1093578"/>
          </a:xfrm>
        </p:grpSpPr>
        <p:pic>
          <p:nvPicPr>
            <p:cNvPr id="241" name="Google Shape;241;p45"/>
            <p:cNvPicPr preferRelativeResize="0"/>
            <p:nvPr/>
          </p:nvPicPr>
          <p:blipFill rotWithShape="1">
            <a:blip r:embed="rId3">
              <a:alphaModFix/>
            </a:blip>
            <a:srcRect t="7538" b="7564"/>
            <a:stretch/>
          </p:blipFill>
          <p:spPr>
            <a:xfrm>
              <a:off x="2080763" y="2232382"/>
              <a:ext cx="2723517" cy="678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5443" y="2298199"/>
              <a:ext cx="1587933" cy="61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99850" y="2024959"/>
              <a:ext cx="1944149" cy="1093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71675" y="2298200"/>
              <a:ext cx="2260777" cy="6126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Los buscadores de antes</a:t>
            </a:r>
            <a:endParaRPr/>
          </a:p>
        </p:txBody>
      </p:sp>
      <p:sp>
        <p:nvSpPr>
          <p:cNvPr id="340" name="Google Shape;340;p54"/>
          <p:cNvSpPr txBox="1">
            <a:spLocks noGrp="1"/>
          </p:cNvSpPr>
          <p:nvPr>
            <p:ph type="body" idx="1"/>
          </p:nvPr>
        </p:nvSpPr>
        <p:spPr>
          <a:xfrm>
            <a:off x="557350" y="1396325"/>
            <a:ext cx="7768800" cy="28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➜"/>
            </a:pPr>
            <a:r>
              <a:rPr lang="es-ES" sz="1900"/>
              <a:t>Los buscadores anteriores a Google (salvo Altavista), eran directorios de páginas web.</a:t>
            </a:r>
            <a:endParaRPr sz="1900"/>
          </a:p>
          <a:p>
            <a:pPr marL="342900" lvl="0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00"/>
              <a:buChar char="➜"/>
            </a:pPr>
            <a:r>
              <a:rPr lang="es-ES" sz="1900"/>
              <a:t>¿Qué significa?</a:t>
            </a:r>
            <a:endParaRPr sz="1900"/>
          </a:p>
          <a:p>
            <a:pPr marL="742950" lvl="1" indent="-254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s-ES" sz="1900"/>
              <a:t>Tú debías dar de alta tu página web en el directorio.</a:t>
            </a:r>
            <a:endParaRPr sz="1900"/>
          </a:p>
          <a:p>
            <a:pPr marL="742950" lvl="1" indent="-254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s-ES" sz="1900"/>
              <a:t>Debías indicar por qué palabras clave deseabas ser encontrado.</a:t>
            </a:r>
            <a:endParaRPr sz="1900"/>
          </a:p>
          <a:p>
            <a:pPr marL="742950" lvl="1" indent="-254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s-ES" sz="1900"/>
              <a:t>Tú redactabas la definición de tu página web.</a:t>
            </a:r>
            <a:endParaRPr sz="19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1900"/>
              <a:t> ... Y cuando alguien buscaba una palabra que estaba incluida en tus palabras clave o en tu definición, el buscador mostraba tu página.</a:t>
            </a:r>
            <a:endParaRPr sz="1900"/>
          </a:p>
        </p:txBody>
      </p:sp>
      <p:sp>
        <p:nvSpPr>
          <p:cNvPr id="341" name="Google Shape;341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sp>
        <p:nvSpPr>
          <p:cNvPr id="347" name="Google Shape;347;p55"/>
          <p:cNvSpPr txBox="1">
            <a:spLocks noGrp="1"/>
          </p:cNvSpPr>
          <p:nvPr>
            <p:ph type="title"/>
          </p:nvPr>
        </p:nvSpPr>
        <p:spPr>
          <a:xfrm>
            <a:off x="1315450" y="88375"/>
            <a:ext cx="6513000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 b="1"/>
              <a:t>¿Cómo funcionan ahora los</a:t>
            </a:r>
            <a:br>
              <a:rPr lang="es-ES" sz="3100" b="1"/>
            </a:br>
            <a:r>
              <a:rPr lang="es-ES" sz="3100" b="1"/>
              <a:t>buscadores?</a:t>
            </a:r>
            <a:endParaRPr sz="1700"/>
          </a:p>
        </p:txBody>
      </p:sp>
      <p:sp>
        <p:nvSpPr>
          <p:cNvPr id="348" name="Google Shape;348;p55"/>
          <p:cNvSpPr txBox="1">
            <a:spLocks noGrp="1"/>
          </p:cNvSpPr>
          <p:nvPr>
            <p:ph type="body" idx="1"/>
          </p:nvPr>
        </p:nvSpPr>
        <p:spPr>
          <a:xfrm>
            <a:off x="611200" y="1396325"/>
            <a:ext cx="7983000" cy="28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➜"/>
            </a:pPr>
            <a:r>
              <a:rPr lang="es-ES" sz="1600"/>
              <a:t>Ahora son índices automáticos de páginas web:</a:t>
            </a:r>
            <a:endParaRPr sz="1600"/>
          </a:p>
          <a:p>
            <a:pPr marL="742950" lvl="1" indent="-260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ES" sz="1600"/>
              <a:t> Una araña (un pequeño programa que se mueve por la red) visita tu página web.</a:t>
            </a:r>
            <a:endParaRPr sz="1600"/>
          </a:p>
          <a:p>
            <a:pPr marL="742950" lvl="1" indent="-260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ES" sz="1600"/>
              <a:t> La araña lee el contenido de tu página web y lo lleva a una base de datos central, donde un sistema lo procesa y lo almacena.</a:t>
            </a:r>
            <a:endParaRPr sz="1600"/>
          </a:p>
          <a:p>
            <a:pPr marL="742950" lvl="1" indent="-260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ES" sz="1600"/>
              <a:t>El sistema crea un índice con las palabras que utilizas en tu web y las ordena por relevancia.</a:t>
            </a:r>
            <a:endParaRPr sz="1600"/>
          </a:p>
          <a:p>
            <a:pPr marL="742950" lvl="1" indent="-260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ES" sz="1600"/>
              <a:t> El sistema intenta descubrir si eres una buena página o no (comprueba cuanta gente recomienda tu web).</a:t>
            </a:r>
            <a:endParaRPr sz="1600"/>
          </a:p>
          <a:p>
            <a:pPr marL="742950" lvl="1" indent="-260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ES" sz="1600"/>
              <a:t>Cuando alguien realiza una búsqueda, y el sistema muestra todas las webs que contienen la palabra o frase buscada.</a:t>
            </a:r>
            <a:endParaRPr sz="16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1600"/>
              <a:t> Y muestra los resultados en función de un algoritmo.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6"/>
          <p:cNvSpPr txBox="1">
            <a:spLocks noGrp="1"/>
          </p:cNvSpPr>
          <p:nvPr>
            <p:ph type="body" idx="1"/>
          </p:nvPr>
        </p:nvSpPr>
        <p:spPr>
          <a:xfrm>
            <a:off x="1979712" y="1437624"/>
            <a:ext cx="54729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/>
              <a:t>¿Cómo podemos darnos de alta en un buscador?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title"/>
          </p:nvPr>
        </p:nvSpPr>
        <p:spPr>
          <a:xfrm>
            <a:off x="1315500" y="166775"/>
            <a:ext cx="65130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b="1"/>
              <a:t>Alta a través de Google Search Console</a:t>
            </a:r>
            <a:endParaRPr sz="2100"/>
          </a:p>
        </p:txBody>
      </p:sp>
      <p:sp>
        <p:nvSpPr>
          <p:cNvPr id="360" name="Google Shape;360;p57"/>
          <p:cNvSpPr/>
          <p:nvPr/>
        </p:nvSpPr>
        <p:spPr>
          <a:xfrm>
            <a:off x="576461" y="4191930"/>
            <a:ext cx="68388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https://www.google.com/webmasters/tools/submit-url?hl=es&amp;pli=1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062" y="1265774"/>
            <a:ext cx="6172200" cy="2926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 txBox="1">
            <a:spLocks noGrp="1"/>
          </p:cNvSpPr>
          <p:nvPr>
            <p:ph type="sldNum" idx="12"/>
          </p:nvPr>
        </p:nvSpPr>
        <p:spPr>
          <a:xfrm>
            <a:off x="6457950" y="3575447"/>
            <a:ext cx="20574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title"/>
          </p:nvPr>
        </p:nvSpPr>
        <p:spPr>
          <a:xfrm>
            <a:off x="628650" y="205383"/>
            <a:ext cx="78867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Ejemplo de Google Sitemap</a:t>
            </a:r>
            <a:endParaRPr/>
          </a:p>
        </p:txBody>
      </p:sp>
      <p:pic>
        <p:nvPicPr>
          <p:cNvPr id="368" name="Google Shape;36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9225" y="950869"/>
            <a:ext cx="61150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title"/>
          </p:nvPr>
        </p:nvSpPr>
        <p:spPr>
          <a:xfrm>
            <a:off x="1315500" y="145350"/>
            <a:ext cx="65130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 b="1"/>
              <a:t>El protocolo de exclusión de robots</a:t>
            </a:r>
            <a:endParaRPr sz="2300"/>
          </a:p>
        </p:txBody>
      </p:sp>
      <p:sp>
        <p:nvSpPr>
          <p:cNvPr id="375" name="Google Shape;375;p59"/>
          <p:cNvSpPr txBox="1">
            <a:spLocks noGrp="1"/>
          </p:cNvSpPr>
          <p:nvPr>
            <p:ph type="body" idx="1"/>
          </p:nvPr>
        </p:nvSpPr>
        <p:spPr>
          <a:xfrm>
            <a:off x="1562150" y="1396325"/>
            <a:ext cx="6002100" cy="28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➜"/>
            </a:pPr>
            <a:r>
              <a:rPr lang="es-ES"/>
              <a:t>El protocolo de exclusión de robots es respetado por la mayoría de arañas.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➜"/>
            </a:pPr>
            <a:r>
              <a:rPr lang="es-ES"/>
              <a:t>Este protocolo establece que antes de empezar a escanear una página, las arañas deben consultar la página </a:t>
            </a:r>
            <a:r>
              <a:rPr lang="es-ES" b="1"/>
              <a:t>robots.txt </a:t>
            </a:r>
            <a:r>
              <a:rPr lang="es-ES"/>
              <a:t>de la página web, y buscar instrucciones específicas para robots.</a:t>
            </a:r>
            <a:endParaRPr/>
          </a:p>
        </p:txBody>
      </p:sp>
      <p:pic>
        <p:nvPicPr>
          <p:cNvPr id="376" name="Google Shape;37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388" y="3570703"/>
            <a:ext cx="2144316" cy="1388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0"/>
          <p:cNvSpPr txBox="1">
            <a:spLocks noGrp="1"/>
          </p:cNvSpPr>
          <p:nvPr>
            <p:ph type="sldNum" idx="12"/>
          </p:nvPr>
        </p:nvSpPr>
        <p:spPr>
          <a:xfrm>
            <a:off x="6457950" y="3575447"/>
            <a:ext cx="20574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  <p:pic>
        <p:nvPicPr>
          <p:cNvPr id="382" name="Google Shape;38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76" y="0"/>
            <a:ext cx="489752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5160700" y="1280700"/>
            <a:ext cx="2691900" cy="24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Ejercicio</a:t>
            </a:r>
            <a:endParaRPr/>
          </a:p>
        </p:txBody>
      </p:sp>
      <p:sp>
        <p:nvSpPr>
          <p:cNvPr id="388" name="Google Shape;388;p61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Entra en el robots.txt de tu página: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-ES"/>
              <a:t>Comprueba que existe.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/>
              <a:t>Comprueba que en él se indica dónde tienes el sitemap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/>
              <a:t>Entra en tu sitemap si lo has encontrado.</a:t>
            </a:r>
            <a:endParaRPr/>
          </a:p>
        </p:txBody>
      </p:sp>
      <p:sp>
        <p:nvSpPr>
          <p:cNvPr id="389" name="Google Shape;389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>
            <a:spLocks noGrp="1"/>
          </p:cNvSpPr>
          <p:nvPr>
            <p:ph type="title"/>
          </p:nvPr>
        </p:nvSpPr>
        <p:spPr>
          <a:xfrm>
            <a:off x="719275" y="1182000"/>
            <a:ext cx="2977800" cy="27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¿Cómo navegan las arañas por un sitio Web?</a:t>
            </a:r>
            <a:endParaRPr/>
          </a:p>
        </p:txBody>
      </p:sp>
      <p:sp>
        <p:nvSpPr>
          <p:cNvPr id="395" name="Google Shape;395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  <p:pic>
        <p:nvPicPr>
          <p:cNvPr id="396" name="Google Shape;39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627" y="566552"/>
            <a:ext cx="3671649" cy="367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  <p:sp>
        <p:nvSpPr>
          <p:cNvPr id="402" name="Google Shape;402;p63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/>
              <a:t>Una vez tenemos a la araña dentro…</a:t>
            </a:r>
            <a:endParaRPr sz="2200"/>
          </a:p>
        </p:txBody>
      </p:sp>
      <p:sp>
        <p:nvSpPr>
          <p:cNvPr id="403" name="Google Shape;403;p63"/>
          <p:cNvSpPr txBox="1">
            <a:spLocks noGrp="1"/>
          </p:cNvSpPr>
          <p:nvPr>
            <p:ph type="body" idx="1"/>
          </p:nvPr>
        </p:nvSpPr>
        <p:spPr>
          <a:xfrm>
            <a:off x="1315450" y="1396325"/>
            <a:ext cx="6560700" cy="28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</a:pPr>
            <a:r>
              <a:rPr lang="es-ES"/>
              <a:t>Debemos asegurarnos de que puede navegar por todas nuestras páginas, para que el buscador que las ha enviado pueda indexarnos bien.</a:t>
            </a:r>
            <a:endParaRPr/>
          </a:p>
          <a:p>
            <a:pPr marL="342900" lvl="0" indent="-279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</a:pPr>
            <a:r>
              <a:rPr lang="es-ES"/>
              <a:t>Las arañas no pueden pasar a través de enlaces que estén:</a:t>
            </a:r>
            <a:endParaRPr/>
          </a:p>
          <a:p>
            <a:pPr marL="742950" lvl="1" indent="-2476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/>
              <a:t>Escritos en Javascript (ni por ciertos AJAX).</a:t>
            </a:r>
            <a:endParaRPr sz="1800"/>
          </a:p>
          <a:p>
            <a:pPr marL="742950" lvl="1" indent="-2476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/>
              <a:t>Dentro de Flash.</a:t>
            </a:r>
            <a:endParaRPr sz="1800"/>
          </a:p>
          <a:p>
            <a:pPr marL="742950" lvl="1" indent="-2476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/>
              <a:t>Dentro de Pop Up’s.</a:t>
            </a:r>
            <a:endParaRPr sz="1800"/>
          </a:p>
          <a:p>
            <a:pPr marL="742950" lvl="1" indent="-2476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/>
              <a:t>(Algunas arañas) Botones.</a:t>
            </a:r>
            <a:endParaRPr sz="1800"/>
          </a:p>
          <a:p>
            <a:pPr marL="742950" lvl="1" indent="-2476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/>
              <a:t>Detrás de un Login y Password</a:t>
            </a:r>
            <a:endParaRPr sz="1800"/>
          </a:p>
        </p:txBody>
      </p:sp>
      <p:pic>
        <p:nvPicPr>
          <p:cNvPr id="404" name="Google Shape;40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8850" y="3399601"/>
            <a:ext cx="1454004" cy="15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250" name="Google Shape;250;p46"/>
          <p:cNvSpPr txBox="1">
            <a:spLocks noGrp="1"/>
          </p:cNvSpPr>
          <p:nvPr>
            <p:ph type="title"/>
          </p:nvPr>
        </p:nvSpPr>
        <p:spPr>
          <a:xfrm>
            <a:off x="231400" y="121475"/>
            <a:ext cx="31518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Calendario del curso</a:t>
            </a:r>
            <a:endParaRPr b="1"/>
          </a:p>
        </p:txBody>
      </p:sp>
      <p:graphicFrame>
        <p:nvGraphicFramePr>
          <p:cNvPr id="251" name="Google Shape;251;p46"/>
          <p:cNvGraphicFramePr/>
          <p:nvPr/>
        </p:nvGraphicFramePr>
        <p:xfrm>
          <a:off x="930525" y="122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{A5CD18FC-FE47-4518-9676-6383C2310430}</a:tableStyleId>
              </a:tblPr>
              <a:tblGrid>
                <a:gridCol w="8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 b="1">
                          <a:solidFill>
                            <a:srgbClr val="28359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Sesión</a:t>
                      </a:r>
                      <a:endParaRPr sz="1700">
                        <a:solidFill>
                          <a:srgbClr val="28359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b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 b="1">
                          <a:solidFill>
                            <a:srgbClr val="28359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Fecha</a:t>
                      </a:r>
                      <a:endParaRPr sz="1700" b="1">
                        <a:solidFill>
                          <a:srgbClr val="28359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 b="1">
                          <a:solidFill>
                            <a:srgbClr val="28359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Contenido de la sesión</a:t>
                      </a:r>
                      <a:endParaRPr sz="1700">
                        <a:solidFill>
                          <a:srgbClr val="28359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16/4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Introducción al curso - Cómo crear un plan - Metodología SOSTAC y Análisis de situación. 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23/4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Cómo debería ser el sitio web de una compañía. Análisis de competidores. Vender merchandising de la compañía. Fijación de objetivos y creación de un embudo de ventas. 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30/4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 de Atracción. Creación del Buyer Persona. Creación de Contenidos. 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7/5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Instagram.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9/5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Tik Tok y nuevas generaciones.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14/5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La Marca Personal del Artistas y su impacto para las Empresas Culturales.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16/5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SEO. Posicionamiento natural en Google de tu página web.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21/5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SEM. Publicidad en Google y en Redes sociales.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23/5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LinkedIn. Cómo llegar a la persona que toma la decisión de programar.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28/5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Gestión y fidelización de clientes online (CRM) Email Marketing y WhatsApp Marketing .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30/5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Analítica Web y creación del plan de acción.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5550" marR="25550" marT="25550" marB="25550" anchor="ctr">
                    <a:lnL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3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/>
              <a:t>¿Cómo puedo saber cuántas páginas tengo indexadas?</a:t>
            </a:r>
            <a:endParaRPr sz="1600"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1"/>
          </p:nvPr>
        </p:nvSpPr>
        <p:spPr>
          <a:xfrm>
            <a:off x="728800" y="1396325"/>
            <a:ext cx="7640400" cy="28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</a:pPr>
            <a:r>
              <a:rPr lang="es-ES"/>
              <a:t>Existe un comando en Google que te permite saber cuántas páginas tienes indexadas. Este mismo comando suele funcionar en otros buscadores: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1800"/>
              <a:t>Escribe en la cajita buscadora:</a:t>
            </a:r>
            <a:endParaRPr sz="1800"/>
          </a:p>
          <a:p>
            <a:pPr marL="21717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b="1"/>
              <a:t>Site:pagina.com</a:t>
            </a:r>
            <a:endParaRPr b="1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/>
              <a:t>(Vigila no escribas un espacio entre site: y la URL, no funcionaría)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/>
              <a:t>Revisa por encima las páginas que aparecen. </a:t>
            </a:r>
            <a:r>
              <a:rPr lang="es-ES" b="1">
                <a:solidFill>
                  <a:srgbClr val="C00000"/>
                </a:solidFill>
              </a:rPr>
              <a:t>Si te han hackeado la web verás cosas raras!!!!</a:t>
            </a:r>
            <a:endParaRPr b="1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5"/>
          <p:cNvSpPr txBox="1">
            <a:spLocks noGrp="1"/>
          </p:cNvSpPr>
          <p:nvPr>
            <p:ph type="title"/>
          </p:nvPr>
        </p:nvSpPr>
        <p:spPr>
          <a:xfrm>
            <a:off x="5160700" y="1280700"/>
            <a:ext cx="2691900" cy="24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Ejercicio</a:t>
            </a:r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¿Cuántas páginas tiene indexadas tu sitio web en Google?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ES"/>
              <a:t>¿El contenido indexado está bien?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ES"/>
              <a:t>¿El aspecto de lo que ves en pantalla es correcto?</a:t>
            </a:r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6"/>
          <p:cNvSpPr txBox="1">
            <a:spLocks noGrp="1"/>
          </p:cNvSpPr>
          <p:nvPr>
            <p:ph type="title"/>
          </p:nvPr>
        </p:nvSpPr>
        <p:spPr>
          <a:xfrm>
            <a:off x="1336050" y="1743600"/>
            <a:ext cx="64719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3. El Algoritmo de Google</a:t>
            </a:r>
            <a:endParaRPr/>
          </a:p>
        </p:txBody>
      </p:sp>
      <p:sp>
        <p:nvSpPr>
          <p:cNvPr id="424" name="Google Shape;424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7"/>
          <p:cNvSpPr txBox="1">
            <a:spLocks noGrp="1"/>
          </p:cNvSpPr>
          <p:nvPr>
            <p:ph type="sldNum" idx="4294967295"/>
          </p:nvPr>
        </p:nvSpPr>
        <p:spPr>
          <a:xfrm>
            <a:off x="7503319" y="4743450"/>
            <a:ext cx="49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  <p:grpSp>
        <p:nvGrpSpPr>
          <p:cNvPr id="430" name="Google Shape;430;p67"/>
          <p:cNvGrpSpPr/>
          <p:nvPr/>
        </p:nvGrpSpPr>
        <p:grpSpPr>
          <a:xfrm>
            <a:off x="241032" y="438498"/>
            <a:ext cx="8661949" cy="4266521"/>
            <a:chOff x="35863" y="0"/>
            <a:chExt cx="8425201" cy="5688695"/>
          </a:xfrm>
        </p:grpSpPr>
        <p:sp>
          <p:nvSpPr>
            <p:cNvPr id="431" name="Google Shape;431;p67"/>
            <p:cNvSpPr/>
            <p:nvPr/>
          </p:nvSpPr>
          <p:spPr>
            <a:xfrm rot="-5400000">
              <a:off x="791995" y="-737723"/>
              <a:ext cx="2844300" cy="4356300"/>
            </a:xfrm>
            <a:prstGeom prst="round1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rgbClr val="DC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67"/>
            <p:cNvSpPr txBox="1"/>
            <p:nvPr/>
          </p:nvSpPr>
          <p:spPr>
            <a:xfrm>
              <a:off x="35996" y="18259"/>
              <a:ext cx="4356300" cy="27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INDEXAR CONTENIDOS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Bien indexados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Contenidos originales </a:t>
              </a:r>
              <a:r>
                <a:rPr lang="es-ES" sz="15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y con autoridad (EEAT)</a:t>
              </a:r>
              <a:endParaRPr sz="1100"/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 versiones para móvil o responsive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Descarga rápida </a:t>
              </a:r>
              <a:r>
                <a:rPr lang="es-ES" sz="15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(web core Vitals)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FF00"/>
                </a:buClr>
                <a:buSzPts val="1500"/>
                <a:buFont typeface="Arial"/>
                <a:buChar char="•"/>
              </a:pPr>
              <a:r>
                <a:rPr lang="es-ES" sz="15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Contenidos seguros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67"/>
            <p:cNvSpPr/>
            <p:nvPr/>
          </p:nvSpPr>
          <p:spPr>
            <a:xfrm>
              <a:off x="4248463" y="0"/>
              <a:ext cx="4212600" cy="2844300"/>
            </a:xfrm>
            <a:prstGeom prst="round1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rgbClr val="DC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67"/>
            <p:cNvSpPr txBox="1"/>
            <p:nvPr/>
          </p:nvSpPr>
          <p:spPr>
            <a:xfrm>
              <a:off x="4248463" y="0"/>
              <a:ext cx="4212600" cy="25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ENTENDER CONTENIDOS</a:t>
              </a:r>
              <a:endParaRPr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Densidad en una página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Densidad en todo el sitio web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Puntos de prominencia (Title, URL, H1, H2, etc.)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Anclajes de terceros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1" indent="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endParaRPr sz="15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67"/>
            <p:cNvSpPr/>
            <p:nvPr/>
          </p:nvSpPr>
          <p:spPr>
            <a:xfrm rot="10800000">
              <a:off x="35863" y="2844332"/>
              <a:ext cx="4212600" cy="2844300"/>
            </a:xfrm>
            <a:prstGeom prst="round1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rgbClr val="DC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67"/>
            <p:cNvSpPr txBox="1"/>
            <p:nvPr/>
          </p:nvSpPr>
          <p:spPr>
            <a:xfrm>
              <a:off x="35995" y="3555395"/>
              <a:ext cx="4212600" cy="21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LINK BUILDING</a:t>
              </a:r>
              <a:endParaRPr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Enlaces de confianza</a:t>
              </a:r>
              <a:endParaRPr sz="15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Enlaces de sitios web importantes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14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Enlaces de sitios web relacionados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67"/>
            <p:cNvSpPr/>
            <p:nvPr/>
          </p:nvSpPr>
          <p:spPr>
            <a:xfrm rot="5400000">
              <a:off x="4932481" y="2160166"/>
              <a:ext cx="2844300" cy="4212600"/>
            </a:xfrm>
            <a:prstGeom prst="round1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rgbClr val="DC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67"/>
            <p:cNvSpPr txBox="1"/>
            <p:nvPr/>
          </p:nvSpPr>
          <p:spPr>
            <a:xfrm>
              <a:off x="4248464" y="3555394"/>
              <a:ext cx="4212600" cy="21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SEMÁNTICA</a:t>
              </a:r>
              <a:endParaRPr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00"/>
                </a:buClr>
                <a:buSzPts val="1800"/>
                <a:buFont typeface="Arial"/>
                <a:buChar char="•"/>
              </a:pPr>
              <a:r>
                <a:rPr lang="es-ES" sz="15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Neural Matching </a:t>
              </a:r>
              <a:endParaRPr sz="1100"/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00"/>
                </a:buClr>
                <a:buSzPts val="1800"/>
                <a:buFont typeface="Arial"/>
                <a:buChar char="•"/>
              </a:pPr>
              <a:r>
                <a:rPr lang="es-ES" sz="15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Datos estructurados</a:t>
              </a:r>
              <a:endPara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67"/>
            <p:cNvSpPr/>
            <p:nvPr/>
          </p:nvSpPr>
          <p:spPr>
            <a:xfrm>
              <a:off x="2948727" y="2133237"/>
              <a:ext cx="2527500" cy="1422300"/>
            </a:xfrm>
            <a:prstGeom prst="roundRect">
              <a:avLst>
                <a:gd name="adj" fmla="val 16667"/>
              </a:avLst>
            </a:prstGeom>
            <a:solidFill>
              <a:srgbClr val="AFAFAF"/>
            </a:solidFill>
            <a:ln w="25400" cap="flat" cmpd="sng">
              <a:solidFill>
                <a:srgbClr val="DC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67"/>
            <p:cNvSpPr txBox="1"/>
            <p:nvPr/>
          </p:nvSpPr>
          <p:spPr>
            <a:xfrm>
              <a:off x="3018151" y="2202661"/>
              <a:ext cx="2388600" cy="128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SEO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8"/>
          <p:cNvSpPr txBox="1">
            <a:spLocks noGrp="1"/>
          </p:cNvSpPr>
          <p:nvPr>
            <p:ph type="title"/>
          </p:nvPr>
        </p:nvSpPr>
        <p:spPr>
          <a:xfrm>
            <a:off x="2057550" y="27475"/>
            <a:ext cx="57708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s-ES"/>
              <a:t>¿Cómo saber si nuestra web se ve bien desde un móvil?</a:t>
            </a:r>
            <a:endParaRPr/>
          </a:p>
        </p:txBody>
      </p:sp>
      <p:sp>
        <p:nvSpPr>
          <p:cNvPr id="446" name="Google Shape;446;p68"/>
          <p:cNvSpPr txBox="1"/>
          <p:nvPr/>
        </p:nvSpPr>
        <p:spPr>
          <a:xfrm>
            <a:off x="6915150" y="4898232"/>
            <a:ext cx="10857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900" b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900" b="1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8"/>
          <p:cNvSpPr/>
          <p:nvPr/>
        </p:nvSpPr>
        <p:spPr>
          <a:xfrm>
            <a:off x="4089798" y="4958954"/>
            <a:ext cx="34824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-ES" sz="800" u="sng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https://www.google.com/webmasters/tools/mobile-friendly/</a:t>
            </a:r>
            <a:r>
              <a:rPr lang="es-ES" sz="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8396" y="1441294"/>
            <a:ext cx="5903145" cy="322710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9"/>
          <p:cNvSpPr txBox="1">
            <a:spLocks noGrp="1"/>
          </p:cNvSpPr>
          <p:nvPr>
            <p:ph type="title"/>
          </p:nvPr>
        </p:nvSpPr>
        <p:spPr>
          <a:xfrm>
            <a:off x="5160700" y="1280700"/>
            <a:ext cx="2691900" cy="24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Ejercicio</a:t>
            </a:r>
            <a:endParaRPr/>
          </a:p>
        </p:txBody>
      </p:sp>
      <p:sp>
        <p:nvSpPr>
          <p:cNvPr id="455" name="Google Shape;455;p69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/>
              <a:t>Testea tu web buscando en Google “Google test mobile”</a:t>
            </a:r>
            <a:endParaRPr/>
          </a:p>
        </p:txBody>
      </p:sp>
      <p:sp>
        <p:nvSpPr>
          <p:cNvPr id="456" name="Google Shape;456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  <p:sp>
        <p:nvSpPr>
          <p:cNvPr id="462" name="Google Shape;462;p70"/>
          <p:cNvSpPr/>
          <p:nvPr/>
        </p:nvSpPr>
        <p:spPr>
          <a:xfrm>
            <a:off x="4" y="4872329"/>
            <a:ext cx="34824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-ES" sz="800" u="sng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https://developers.google.com/speed/pagespeed/insights/</a:t>
            </a:r>
            <a:r>
              <a:rPr lang="es-ES" sz="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6384" y="1316081"/>
            <a:ext cx="6172199" cy="321287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/>
              <a:t>SEO - Montserrat Peñarroya 2020</a:t>
            </a:r>
            <a:endParaRPr sz="1100"/>
          </a:p>
        </p:txBody>
      </p:sp>
      <p:sp>
        <p:nvSpPr>
          <p:cNvPr id="465" name="Google Shape;465;p70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¿Cómo saber si nuestra web tiene buena velocidad?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1"/>
          <p:cNvSpPr txBox="1">
            <a:spLocks noGrp="1"/>
          </p:cNvSpPr>
          <p:nvPr>
            <p:ph type="title"/>
          </p:nvPr>
        </p:nvSpPr>
        <p:spPr>
          <a:xfrm>
            <a:off x="5160700" y="1280700"/>
            <a:ext cx="2691900" cy="24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Ejercicio</a:t>
            </a:r>
            <a:endParaRPr/>
          </a:p>
        </p:txBody>
      </p:sp>
      <p:sp>
        <p:nvSpPr>
          <p:cNvPr id="471" name="Google Shape;471;p71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/>
              <a:t>Testea tu web buscando en Google “Google insights speed test”</a:t>
            </a:r>
            <a:endParaRPr/>
          </a:p>
        </p:txBody>
      </p:sp>
      <p:sp>
        <p:nvSpPr>
          <p:cNvPr id="472" name="Google Shape;472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  <p:pic>
        <p:nvPicPr>
          <p:cNvPr id="478" name="Google Shape;47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25" y="1245400"/>
            <a:ext cx="8839199" cy="3242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9" name="Google Shape;479;p72"/>
          <p:cNvCxnSpPr/>
          <p:nvPr/>
        </p:nvCxnSpPr>
        <p:spPr>
          <a:xfrm flipH="1">
            <a:off x="1050075" y="772275"/>
            <a:ext cx="2539800" cy="320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0" name="Google Shape;480;p72"/>
          <p:cNvSpPr txBox="1"/>
          <p:nvPr/>
        </p:nvSpPr>
        <p:spPr>
          <a:xfrm>
            <a:off x="3729175" y="418650"/>
            <a:ext cx="36006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latin typeface="Hind"/>
                <a:ea typeface="Hind"/>
                <a:cs typeface="Hind"/>
                <a:sym typeface="Hind"/>
              </a:rPr>
              <a:t>en Google Search Console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3"/>
          <p:cNvSpPr txBox="1">
            <a:spLocks noGrp="1"/>
          </p:cNvSpPr>
          <p:nvPr>
            <p:ph type="title"/>
          </p:nvPr>
        </p:nvSpPr>
        <p:spPr>
          <a:xfrm>
            <a:off x="549656" y="15257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EEAT</a:t>
            </a:r>
            <a:endParaRPr b="1"/>
          </a:p>
        </p:txBody>
      </p:sp>
      <p:sp>
        <p:nvSpPr>
          <p:cNvPr id="486" name="Google Shape;486;p7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29</a:t>
            </a:fld>
            <a:endParaRPr/>
          </a:p>
        </p:txBody>
      </p:sp>
      <p:pic>
        <p:nvPicPr>
          <p:cNvPr id="487" name="Google Shape;48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100" y="873075"/>
            <a:ext cx="6336700" cy="416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Qué veremos hoy</a:t>
            </a:r>
            <a:endParaRPr/>
          </a:p>
        </p:txBody>
      </p:sp>
      <p:sp>
        <p:nvSpPr>
          <p:cNvPr id="257" name="Google Shape;257;p47"/>
          <p:cNvSpPr txBox="1">
            <a:spLocks noGrp="1"/>
          </p:cNvSpPr>
          <p:nvPr>
            <p:ph type="body" idx="1"/>
          </p:nvPr>
        </p:nvSpPr>
        <p:spPr>
          <a:xfrm>
            <a:off x="1533450" y="1380375"/>
            <a:ext cx="6939000" cy="31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/>
              <a:t>Las técnicas básicas del Marketing Digital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/>
              <a:t>Cómo funciona Google a nivel de indexación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/>
              <a:t>Cómo funciona el algoritmo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/>
              <a:t>Creando una estrategia de SEO para tu empresa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/>
              <a:t>Cambios que están a punto de llegar</a:t>
            </a:r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4"/>
          <p:cNvSpPr txBox="1">
            <a:spLocks noGrp="1"/>
          </p:cNvSpPr>
          <p:nvPr>
            <p:ph type="title"/>
          </p:nvPr>
        </p:nvSpPr>
        <p:spPr>
          <a:xfrm>
            <a:off x="499356" y="30349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Content Clusters → Para mostrar que somos expertos</a:t>
            </a:r>
            <a:endParaRPr/>
          </a:p>
        </p:txBody>
      </p:sp>
      <p:sp>
        <p:nvSpPr>
          <p:cNvPr id="493" name="Google Shape;493;p7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30</a:t>
            </a:fld>
            <a:endParaRPr/>
          </a:p>
        </p:txBody>
      </p:sp>
      <p:pic>
        <p:nvPicPr>
          <p:cNvPr id="494" name="Google Shape;49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250" y="1325873"/>
            <a:ext cx="6248399" cy="358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5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Estrategia general de SEO</a:t>
            </a:r>
            <a:endParaRPr/>
          </a:p>
        </p:txBody>
      </p:sp>
      <p:sp>
        <p:nvSpPr>
          <p:cNvPr id="500" name="Google Shape;500;p75"/>
          <p:cNvSpPr txBox="1">
            <a:spLocks noGrp="1"/>
          </p:cNvSpPr>
          <p:nvPr>
            <p:ph type="body" idx="1"/>
          </p:nvPr>
        </p:nvSpPr>
        <p:spPr>
          <a:xfrm>
            <a:off x="1562150" y="1396325"/>
            <a:ext cx="60021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-ES" b="1"/>
              <a:t>Home (inicio): </a:t>
            </a:r>
            <a:r>
              <a:rPr lang="es-ES"/>
              <a:t>SEO por el nombre de la empresa y el genérico sobre a lo que nos dediquemos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s-ES" b="1"/>
              <a:t>Fichas de categoría: </a:t>
            </a:r>
            <a:r>
              <a:rPr lang="es-ES"/>
              <a:t>Nombre de la categoría (buscar el que sea más buscado) Son el centro de un cluster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s-ES" b="1"/>
              <a:t>Ficha de espectáculo: </a:t>
            </a:r>
            <a:r>
              <a:rPr lang="es-ES"/>
              <a:t>SEO por el nombre del espectáculo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arenR"/>
            </a:pPr>
            <a:r>
              <a:rPr lang="es-ES" b="1"/>
              <a:t>Blog: </a:t>
            </a:r>
            <a:r>
              <a:rPr lang="es-ES"/>
              <a:t>Problemas a los que ofrecemos soluciones</a:t>
            </a:r>
            <a:endParaRPr b="1"/>
          </a:p>
        </p:txBody>
      </p:sp>
      <p:sp>
        <p:nvSpPr>
          <p:cNvPr id="501" name="Google Shape;501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6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/>
              <a:t>Elige un segmento de mercado. Ves a ChatGPT o a Gémini y pregunta qué problema solucionas a ese segmento de mercado.</a:t>
            </a:r>
            <a:endParaRPr/>
          </a:p>
        </p:txBody>
      </p:sp>
      <p:sp>
        <p:nvSpPr>
          <p:cNvPr id="507" name="Google Shape;507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7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/>
              <a:t>Pregunta a Gémini o a GPT qué argumentos dará ese segmento para no venir a ver tu obra y que indique también cómo contrarrestarlos.</a:t>
            </a:r>
            <a:endParaRPr/>
          </a:p>
        </p:txBody>
      </p:sp>
      <p:sp>
        <p:nvSpPr>
          <p:cNvPr id="513" name="Google Shape;513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8"/>
          <p:cNvSpPr txBox="1"/>
          <p:nvPr/>
        </p:nvSpPr>
        <p:spPr>
          <a:xfrm>
            <a:off x="486697" y="471950"/>
            <a:ext cx="27387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el HTTPS y para qué sirve?</a:t>
            </a:r>
            <a:endParaRPr sz="1100"/>
          </a:p>
        </p:txBody>
      </p:sp>
      <p:sp>
        <p:nvSpPr>
          <p:cNvPr id="519" name="Google Shape;519;p78"/>
          <p:cNvSpPr txBox="1"/>
          <p:nvPr/>
        </p:nvSpPr>
        <p:spPr>
          <a:xfrm>
            <a:off x="163062" y="1586425"/>
            <a:ext cx="27387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encriptación que obtienes cuando tu web utiliza un certificado como el SSL.</a:t>
            </a:r>
            <a:endParaRPr sz="1100"/>
          </a:p>
          <a:p>
            <a:pPr marL="647700" marR="0" lvl="2" indent="-177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Garantiza la integridad de los datos en transferencias y provee autentificación al sitio web.</a:t>
            </a:r>
            <a:endParaRPr sz="1100"/>
          </a:p>
          <a:p>
            <a:pPr marL="342900" marR="0" lvl="1" indent="-177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 importante para E-Commerce y webs con registro de usuarios.</a:t>
            </a:r>
            <a:endParaRPr sz="1100"/>
          </a:p>
          <a:p>
            <a:pPr marL="342900" marR="0" lvl="1" indent="-177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 el SEO.</a:t>
            </a:r>
            <a:endParaRPr sz="1100"/>
          </a:p>
          <a:p>
            <a:pPr marL="3429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78"/>
          <p:cNvPicPr preferRelativeResize="0"/>
          <p:nvPr/>
        </p:nvPicPr>
        <p:blipFill rotWithShape="1">
          <a:blip r:embed="rId3">
            <a:alphaModFix/>
          </a:blip>
          <a:srcRect l="5533" r="14619"/>
          <a:stretch/>
        </p:blipFill>
        <p:spPr>
          <a:xfrm>
            <a:off x="3479292" y="8"/>
            <a:ext cx="5664708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78"/>
          <p:cNvSpPr/>
          <p:nvPr/>
        </p:nvSpPr>
        <p:spPr>
          <a:xfrm>
            <a:off x="232704" y="4183116"/>
            <a:ext cx="2956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https://www.montsepenarroya.com/pasar-una-web-http-https/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7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/>
              <a:t>SEO - Montserrat Peñarroya 2020</a:t>
            </a:r>
            <a:endParaRPr sz="1100"/>
          </a:p>
        </p:txBody>
      </p:sp>
      <p:sp>
        <p:nvSpPr>
          <p:cNvPr id="523" name="Google Shape;523;p78"/>
          <p:cNvSpPr txBox="1">
            <a:spLocks noGrp="1"/>
          </p:cNvSpPr>
          <p:nvPr>
            <p:ph type="sldNum" idx="12"/>
          </p:nvPr>
        </p:nvSpPr>
        <p:spPr>
          <a:xfrm>
            <a:off x="4914900" y="3512939"/>
            <a:ext cx="16002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79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5" y="4"/>
            <a:ext cx="9143986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79"/>
          <p:cNvSpPr txBox="1">
            <a:spLocks noGrp="1"/>
          </p:cNvSpPr>
          <p:nvPr>
            <p:ph type="title"/>
          </p:nvPr>
        </p:nvSpPr>
        <p:spPr>
          <a:xfrm>
            <a:off x="628650" y="841772"/>
            <a:ext cx="78867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s-ES">
                <a:solidFill>
                  <a:srgbClr val="FFFFFF"/>
                </a:solidFill>
              </a:rPr>
              <a:t>GESTIONADO LA REPUTACIÓN DE TU SITIO WEB</a:t>
            </a:r>
            <a:endParaRPr/>
          </a:p>
        </p:txBody>
      </p:sp>
      <p:sp>
        <p:nvSpPr>
          <p:cNvPr id="531" name="Google Shape;531;p79"/>
          <p:cNvSpPr txBox="1">
            <a:spLocks noGrp="1"/>
          </p:cNvSpPr>
          <p:nvPr>
            <p:ph type="sldNum" idx="12"/>
          </p:nvPr>
        </p:nvSpPr>
        <p:spPr>
          <a:xfrm>
            <a:off x="4914900" y="3512939"/>
            <a:ext cx="16002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35</a:t>
            </a:fld>
            <a:endParaRPr/>
          </a:p>
        </p:txBody>
      </p:sp>
      <p:sp>
        <p:nvSpPr>
          <p:cNvPr id="532" name="Google Shape;532;p79"/>
          <p:cNvSpPr txBox="1"/>
          <p:nvPr/>
        </p:nvSpPr>
        <p:spPr>
          <a:xfrm>
            <a:off x="7279066" y="4993459"/>
            <a:ext cx="1865100" cy="15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5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80"/>
          <p:cNvSpPr txBox="1">
            <a:spLocks noGrp="1"/>
          </p:cNvSpPr>
          <p:nvPr>
            <p:ph type="title"/>
          </p:nvPr>
        </p:nvSpPr>
        <p:spPr>
          <a:xfrm>
            <a:off x="723899" y="638638"/>
            <a:ext cx="38481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s-ES" sz="2700"/>
              <a:t>¿Cómo calcula la reputación de un sitio web?</a:t>
            </a:r>
            <a:endParaRPr/>
          </a:p>
        </p:txBody>
      </p:sp>
      <p:sp>
        <p:nvSpPr>
          <p:cNvPr id="539" name="Google Shape;539;p80"/>
          <p:cNvSpPr txBox="1">
            <a:spLocks noGrp="1"/>
          </p:cNvSpPr>
          <p:nvPr>
            <p:ph type="ftr" idx="11"/>
          </p:nvPr>
        </p:nvSpPr>
        <p:spPr>
          <a:xfrm>
            <a:off x="5904738" y="288036"/>
            <a:ext cx="290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chemeClr val="dk1"/>
                </a:solidFill>
              </a:rPr>
              <a:t>SEO - Montserrat Peñarroya 2020</a:t>
            </a:r>
            <a:endParaRPr/>
          </a:p>
        </p:txBody>
      </p:sp>
      <p:sp>
        <p:nvSpPr>
          <p:cNvPr id="540" name="Google Shape;540;p80"/>
          <p:cNvSpPr txBox="1">
            <a:spLocks noGrp="1"/>
          </p:cNvSpPr>
          <p:nvPr>
            <p:ph type="body" idx="1"/>
          </p:nvPr>
        </p:nvSpPr>
        <p:spPr>
          <a:xfrm>
            <a:off x="723900" y="1852686"/>
            <a:ext cx="3036000" cy="2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</a:pPr>
            <a:r>
              <a:rPr lang="es-ES" sz="1800"/>
              <a:t>Gran número de enlaces.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</a:pPr>
            <a:r>
              <a:rPr lang="es-ES" sz="1800"/>
              <a:t>Enlaces de webs con gran confianza.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➜"/>
            </a:pPr>
            <a:r>
              <a:rPr lang="es-ES" sz="1800"/>
              <a:t>Enlaces con contenido relacionado.</a:t>
            </a:r>
            <a:endParaRPr/>
          </a:p>
          <a:p>
            <a:pPr marL="177800" lvl="0" indent="-6350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541" name="Google Shape;541;p80"/>
          <p:cNvSpPr/>
          <p:nvPr/>
        </p:nvSpPr>
        <p:spPr>
          <a:xfrm>
            <a:off x="4132777" y="638638"/>
            <a:ext cx="4638604" cy="3866225"/>
          </a:xfrm>
          <a:custGeom>
            <a:avLst/>
            <a:gdLst/>
            <a:ahLst/>
            <a:cxnLst/>
            <a:rect l="l" t="t" r="r" b="b"/>
            <a:pathLst>
              <a:path w="6184806" h="5154967" extrusionOk="0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9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80" descr="Conexion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497" y="1579102"/>
            <a:ext cx="2413000" cy="2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0"/>
          <p:cNvSpPr>
            <a:spLocks noGrp="1"/>
          </p:cNvSpPr>
          <p:nvPr>
            <p:ph type="sldNum" idx="12"/>
          </p:nvPr>
        </p:nvSpPr>
        <p:spPr>
          <a:xfrm>
            <a:off x="8359902" y="4526280"/>
            <a:ext cx="411600" cy="411600"/>
          </a:xfrm>
          <a:prstGeom prst="ellipse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1"/>
          <p:cNvSpPr txBox="1">
            <a:spLocks noGrp="1"/>
          </p:cNvSpPr>
          <p:nvPr>
            <p:ph type="title"/>
          </p:nvPr>
        </p:nvSpPr>
        <p:spPr>
          <a:xfrm>
            <a:off x="1861150" y="27475"/>
            <a:ext cx="5967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s-ES"/>
              <a:t>¿Cómo saber la reputación de un sitio?</a:t>
            </a:r>
            <a:endParaRPr/>
          </a:p>
        </p:txBody>
      </p:sp>
      <p:sp>
        <p:nvSpPr>
          <p:cNvPr id="549" name="Google Shape;549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37</a:t>
            </a:fld>
            <a:endParaRPr/>
          </a:p>
        </p:txBody>
      </p:sp>
      <p:pic>
        <p:nvPicPr>
          <p:cNvPr id="550" name="Google Shape;55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25" y="1190875"/>
            <a:ext cx="8185117" cy="34723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1" name="Google Shape;551;p81"/>
          <p:cNvCxnSpPr/>
          <p:nvPr/>
        </p:nvCxnSpPr>
        <p:spPr>
          <a:xfrm>
            <a:off x="541425" y="829050"/>
            <a:ext cx="355200" cy="226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2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Link building strategy</a:t>
            </a:r>
            <a:endParaRPr/>
          </a:p>
        </p:txBody>
      </p:sp>
      <p:sp>
        <p:nvSpPr>
          <p:cNvPr id="557" name="Google Shape;557;p82"/>
          <p:cNvSpPr txBox="1">
            <a:spLocks noGrp="1"/>
          </p:cNvSpPr>
          <p:nvPr>
            <p:ph type="body" idx="1"/>
          </p:nvPr>
        </p:nvSpPr>
        <p:spPr>
          <a:xfrm>
            <a:off x="1562150" y="1396325"/>
            <a:ext cx="60021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https://neilpatel.com/es/blog/que-es-linkbuilding-13-estrategias-ara-profesionales-de-marketing/</a:t>
            </a:r>
            <a:r>
              <a:rPr lang="es-ES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58" name="Google Shape;558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38</a:t>
            </a:fld>
            <a:endParaRPr/>
          </a:p>
        </p:txBody>
      </p:sp>
      <p:pic>
        <p:nvPicPr>
          <p:cNvPr id="559" name="Google Shape;55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2301" y="2349800"/>
            <a:ext cx="4188048" cy="26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3"/>
          <p:cNvSpPr txBox="1">
            <a:spLocks noGrp="1"/>
          </p:cNvSpPr>
          <p:nvPr>
            <p:ph type="title"/>
          </p:nvPr>
        </p:nvSpPr>
        <p:spPr>
          <a:xfrm>
            <a:off x="1336050" y="1743600"/>
            <a:ext cx="64719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900"/>
              <a:t>4. Creando una estrategia de SEO</a:t>
            </a:r>
            <a:endParaRPr sz="3900"/>
          </a:p>
        </p:txBody>
      </p:sp>
      <p:sp>
        <p:nvSpPr>
          <p:cNvPr id="565" name="Google Shape;565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>
            <a:spLocks noGrp="1"/>
          </p:cNvSpPr>
          <p:nvPr>
            <p:ph type="title"/>
          </p:nvPr>
        </p:nvSpPr>
        <p:spPr>
          <a:xfrm>
            <a:off x="1336050" y="1743600"/>
            <a:ext cx="64719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1. Las técnicas básicas del Marketing Digital</a:t>
            </a:r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4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4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Crear una estrategia SEO</a:t>
            </a:r>
            <a:endParaRPr/>
          </a:p>
        </p:txBody>
      </p:sp>
      <p:sp>
        <p:nvSpPr>
          <p:cNvPr id="571" name="Google Shape;571;p84"/>
          <p:cNvSpPr txBox="1">
            <a:spLocks noGrp="1"/>
          </p:cNvSpPr>
          <p:nvPr>
            <p:ph type="body" idx="1"/>
          </p:nvPr>
        </p:nvSpPr>
        <p:spPr>
          <a:xfrm>
            <a:off x="1562150" y="1396325"/>
            <a:ext cx="60021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-ES"/>
              <a:t>Analizar las palabras clave que ahora nos traen visitas.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s-ES"/>
              <a:t>Analizar las palabras clave que traen visitas a nuestros competidores.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s-ES"/>
              <a:t>Analizar las palabras clave que deseamos que traigan visitas.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arenR"/>
            </a:pPr>
            <a:r>
              <a:rPr lang="es-ES"/>
              <a:t>Crear una lista con las acciones que necesitamos realizar para conseguir el posicionamiento deseado.</a:t>
            </a:r>
            <a:endParaRPr/>
          </a:p>
        </p:txBody>
      </p:sp>
      <p:sp>
        <p:nvSpPr>
          <p:cNvPr id="572" name="Google Shape;572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41</a:t>
            </a:fld>
            <a:endParaRPr/>
          </a:p>
        </p:txBody>
      </p:sp>
      <p:pic>
        <p:nvPicPr>
          <p:cNvPr id="578" name="Google Shape;578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286" y="895875"/>
            <a:ext cx="7369778" cy="3635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9" name="Google Shape;579;p85"/>
          <p:cNvCxnSpPr/>
          <p:nvPr/>
        </p:nvCxnSpPr>
        <p:spPr>
          <a:xfrm flipH="1">
            <a:off x="1457275" y="914700"/>
            <a:ext cx="2829000" cy="28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0" name="Google Shape;580;p85"/>
          <p:cNvSpPr/>
          <p:nvPr/>
        </p:nvSpPr>
        <p:spPr>
          <a:xfrm>
            <a:off x="1413075" y="1027625"/>
            <a:ext cx="1921800" cy="29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581" name="Google Shape;581;p85"/>
          <p:cNvCxnSpPr/>
          <p:nvPr/>
        </p:nvCxnSpPr>
        <p:spPr>
          <a:xfrm flipH="1">
            <a:off x="4321625" y="1008900"/>
            <a:ext cx="737100" cy="167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2" name="Google Shape;582;p85"/>
          <p:cNvCxnSpPr/>
          <p:nvPr/>
        </p:nvCxnSpPr>
        <p:spPr>
          <a:xfrm flipH="1">
            <a:off x="622800" y="895875"/>
            <a:ext cx="2288100" cy="9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3" name="Google Shape;583;p85"/>
          <p:cNvSpPr/>
          <p:nvPr/>
        </p:nvSpPr>
        <p:spPr>
          <a:xfrm>
            <a:off x="6424675" y="1558925"/>
            <a:ext cx="1479000" cy="17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84" name="Google Shape;584;p85"/>
          <p:cNvSpPr txBox="1">
            <a:spLocks noGrp="1"/>
          </p:cNvSpPr>
          <p:nvPr>
            <p:ph type="title"/>
          </p:nvPr>
        </p:nvSpPr>
        <p:spPr>
          <a:xfrm>
            <a:off x="73025" y="27475"/>
            <a:ext cx="9071100" cy="4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Reto 1: ¿Cómo saber las palabras que ahora nos traen visitas?</a:t>
            </a:r>
            <a:endParaRPr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42</a:t>
            </a:fld>
            <a:endParaRPr/>
          </a:p>
        </p:txBody>
      </p:sp>
      <p:sp>
        <p:nvSpPr>
          <p:cNvPr id="590" name="Google Shape;590;p86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8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Reto 2: ¿Cómo saber qué trae visitas a nuestros competidores?</a:t>
            </a:r>
            <a:endParaRPr/>
          </a:p>
        </p:txBody>
      </p:sp>
      <p:sp>
        <p:nvSpPr>
          <p:cNvPr id="591" name="Google Shape;591;p86"/>
          <p:cNvSpPr txBox="1">
            <a:spLocks noGrp="1"/>
          </p:cNvSpPr>
          <p:nvPr>
            <p:ph type="body" idx="1"/>
          </p:nvPr>
        </p:nvSpPr>
        <p:spPr>
          <a:xfrm>
            <a:off x="1570950" y="1144500"/>
            <a:ext cx="60021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s-ES"/>
              <a:t>Entra en SEMRush.com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➜"/>
            </a:pPr>
            <a:r>
              <a:rPr lang="es-ES"/>
              <a:t>Regístrate con tu cuenta de Google (SEM Rush intentará que pagues una licencia, di que no. Si no lo consigues, sal y vuelve a entrar)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➜"/>
            </a:pPr>
            <a:r>
              <a:rPr lang="es-ES"/>
              <a:t>Escribe en nombre del dominio donde te lo pregunte.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➜"/>
            </a:pPr>
            <a:r>
              <a:rPr lang="es-ES"/>
              <a:t>Revisa las visitas que tiene ese dominio y las palabras clave que le traen visitas.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➜"/>
            </a:pPr>
            <a:r>
              <a:rPr lang="es-ES"/>
              <a:t>Crea una lista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7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43</a:t>
            </a:fld>
            <a:endParaRPr/>
          </a:p>
        </p:txBody>
      </p:sp>
      <p:pic>
        <p:nvPicPr>
          <p:cNvPr id="597" name="Google Shape;59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475" y="513300"/>
            <a:ext cx="7206850" cy="40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8"/>
          <p:cNvSpPr txBox="1">
            <a:spLocks noGrp="1"/>
          </p:cNvSpPr>
          <p:nvPr>
            <p:ph type="title"/>
          </p:nvPr>
        </p:nvSpPr>
        <p:spPr>
          <a:xfrm>
            <a:off x="208650" y="27475"/>
            <a:ext cx="8812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Reto 3: ¿Cómo saber qué palabras te interesan?</a:t>
            </a:r>
            <a:endParaRPr/>
          </a:p>
        </p:txBody>
      </p:sp>
      <p:sp>
        <p:nvSpPr>
          <p:cNvPr id="603" name="Google Shape;603;p88"/>
          <p:cNvSpPr txBox="1">
            <a:spLocks noGrp="1"/>
          </p:cNvSpPr>
          <p:nvPr>
            <p:ph type="body" idx="1"/>
          </p:nvPr>
        </p:nvSpPr>
        <p:spPr>
          <a:xfrm>
            <a:off x="887250" y="2322750"/>
            <a:ext cx="30012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b="1"/>
              <a:t>Pregunta a Chat GPT</a:t>
            </a:r>
            <a:endParaRPr b="1"/>
          </a:p>
        </p:txBody>
      </p:sp>
      <p:pic>
        <p:nvPicPr>
          <p:cNvPr id="604" name="Google Shape;60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775" y="1382125"/>
            <a:ext cx="4317676" cy="287845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9"/>
          <p:cNvSpPr txBox="1">
            <a:spLocks noGrp="1"/>
          </p:cNvSpPr>
          <p:nvPr>
            <p:ph type="title"/>
          </p:nvPr>
        </p:nvSpPr>
        <p:spPr>
          <a:xfrm>
            <a:off x="231400" y="121475"/>
            <a:ext cx="31518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Chat GPT</a:t>
            </a:r>
            <a:endParaRPr b="1"/>
          </a:p>
        </p:txBody>
      </p:sp>
      <p:sp>
        <p:nvSpPr>
          <p:cNvPr id="611" name="Google Shape;611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45</a:t>
            </a:fld>
            <a:endParaRPr/>
          </a:p>
        </p:txBody>
      </p:sp>
      <p:pic>
        <p:nvPicPr>
          <p:cNvPr id="612" name="Google Shape;61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162" y="572525"/>
            <a:ext cx="5411677" cy="399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90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/>
              <a:t>Con todos los análisis que has realizado, crea una lista con las frases clave por las que deseas posicionarte.</a:t>
            </a:r>
            <a:endParaRPr/>
          </a:p>
        </p:txBody>
      </p:sp>
      <p:sp>
        <p:nvSpPr>
          <p:cNvPr id="618" name="Google Shape;618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chemeClr val="accent1"/>
                </a:solidFill>
              </a:rPr>
              <a:t>46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1"/>
          <p:cNvSpPr txBox="1">
            <a:spLocks noGrp="1"/>
          </p:cNvSpPr>
          <p:nvPr>
            <p:ph type="title"/>
          </p:nvPr>
        </p:nvSpPr>
        <p:spPr>
          <a:xfrm>
            <a:off x="0" y="27475"/>
            <a:ext cx="8930700" cy="4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¿Cómo aparecer en las primeras posiciones?</a:t>
            </a:r>
            <a:endParaRPr/>
          </a:p>
        </p:txBody>
      </p:sp>
      <p:sp>
        <p:nvSpPr>
          <p:cNvPr id="624" name="Google Shape;624;p91"/>
          <p:cNvSpPr txBox="1">
            <a:spLocks noGrp="1"/>
          </p:cNvSpPr>
          <p:nvPr>
            <p:ph type="body" idx="1"/>
          </p:nvPr>
        </p:nvSpPr>
        <p:spPr>
          <a:xfrm>
            <a:off x="1570950" y="1050900"/>
            <a:ext cx="6002100" cy="30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/>
              <a:t>Google desea que muestres que eres experto en lo que explicas.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ES" sz="1900"/>
              <a:t>Para ello, revisa si tienes más de una página hablando de ese concepto/producto y si lo que indicas es relevante o no para los usuarios.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ES" sz="1900"/>
              <a:t>Para cada frase clave, necesitas un conjunto de contenidos que hagan referencia a esa frase → un clúster de contenidos y una página específica para esa frase.</a:t>
            </a:r>
            <a:endParaRPr sz="1900"/>
          </a:p>
        </p:txBody>
      </p:sp>
      <p:sp>
        <p:nvSpPr>
          <p:cNvPr id="625" name="Google Shape;625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2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4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Reto 4: SEO on page</a:t>
            </a:r>
            <a:endParaRPr/>
          </a:p>
        </p:txBody>
      </p:sp>
      <p:sp>
        <p:nvSpPr>
          <p:cNvPr id="631" name="Google Shape;631;p92"/>
          <p:cNvSpPr txBox="1">
            <a:spLocks noGrp="1"/>
          </p:cNvSpPr>
          <p:nvPr>
            <p:ph type="body" idx="1"/>
          </p:nvPr>
        </p:nvSpPr>
        <p:spPr>
          <a:xfrm>
            <a:off x="1381250" y="1396325"/>
            <a:ext cx="65130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-ES"/>
              <a:t>Crea una página en tu web, para cada frase clave.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s-ES"/>
              <a:t>En esa página, repite algunas veces la frase clave.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s-ES"/>
              <a:t>Asegúrate que la frase clave está en el título, en la URL, en las cabeceras del contenido en el texto alternativo de algunas imágenes.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arenR"/>
            </a:pPr>
            <a:r>
              <a:rPr lang="es-ES"/>
              <a:t>En el pié de página de tu web crea una lista con las 6 frases clave por las que deseas aparecer en las primeras posiciones y linkea las frases a su página correspondiente.</a:t>
            </a:r>
            <a:endParaRPr/>
          </a:p>
        </p:txBody>
      </p:sp>
      <p:sp>
        <p:nvSpPr>
          <p:cNvPr id="632" name="Google Shape;632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3"/>
          <p:cNvSpPr txBox="1">
            <a:spLocks noGrp="1"/>
          </p:cNvSpPr>
          <p:nvPr>
            <p:ph type="title"/>
          </p:nvPr>
        </p:nvSpPr>
        <p:spPr>
          <a:xfrm>
            <a:off x="386075" y="27475"/>
            <a:ext cx="8377800" cy="4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Incluye en tu pié de página las frases clave</a:t>
            </a:r>
            <a:endParaRPr/>
          </a:p>
        </p:txBody>
      </p:sp>
      <p:sp>
        <p:nvSpPr>
          <p:cNvPr id="638" name="Google Shape;638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49</a:t>
            </a:fld>
            <a:endParaRPr/>
          </a:p>
        </p:txBody>
      </p:sp>
      <p:pic>
        <p:nvPicPr>
          <p:cNvPr id="639" name="Google Shape;63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75" y="933550"/>
            <a:ext cx="8793460" cy="34723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0" name="Google Shape;640;p93"/>
          <p:cNvCxnSpPr/>
          <p:nvPr/>
        </p:nvCxnSpPr>
        <p:spPr>
          <a:xfrm>
            <a:off x="386075" y="589500"/>
            <a:ext cx="1120800" cy="356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1" name="Google Shape;641;p93"/>
          <p:cNvCxnSpPr/>
          <p:nvPr/>
        </p:nvCxnSpPr>
        <p:spPr>
          <a:xfrm>
            <a:off x="244950" y="933550"/>
            <a:ext cx="207300" cy="270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49"/>
          <p:cNvGrpSpPr/>
          <p:nvPr/>
        </p:nvGrpSpPr>
        <p:grpSpPr>
          <a:xfrm>
            <a:off x="2678722" y="195594"/>
            <a:ext cx="4898263" cy="4752183"/>
            <a:chOff x="2069122" y="108"/>
            <a:chExt cx="4898263" cy="4752183"/>
          </a:xfrm>
        </p:grpSpPr>
        <p:sp>
          <p:nvSpPr>
            <p:cNvPr id="270" name="Google Shape;270;p49"/>
            <p:cNvSpPr/>
            <p:nvPr/>
          </p:nvSpPr>
          <p:spPr>
            <a:xfrm>
              <a:off x="3831557" y="108"/>
              <a:ext cx="1396500" cy="8316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9"/>
            <p:cNvSpPr txBox="1"/>
            <p:nvPr/>
          </p:nvSpPr>
          <p:spPr>
            <a:xfrm>
              <a:off x="3872159" y="40710"/>
              <a:ext cx="13152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ituation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9"/>
            <p:cNvSpPr/>
            <p:nvPr/>
          </p:nvSpPr>
          <p:spPr>
            <a:xfrm>
              <a:off x="2569476" y="415972"/>
              <a:ext cx="3920700" cy="39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01" y="4023"/>
                  </a:moveTo>
                  <a:lnTo>
                    <a:pt x="81601" y="4023"/>
                  </a:lnTo>
                  <a:cubicBezTo>
                    <a:pt x="89200" y="6955"/>
                    <a:pt x="96122" y="11404"/>
                    <a:pt x="101946" y="1709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9"/>
            <p:cNvSpPr/>
            <p:nvPr/>
          </p:nvSpPr>
          <p:spPr>
            <a:xfrm>
              <a:off x="5520870" y="980254"/>
              <a:ext cx="1413000" cy="831600"/>
            </a:xfrm>
            <a:prstGeom prst="roundRect">
              <a:avLst>
                <a:gd name="adj" fmla="val 16667"/>
              </a:avLst>
            </a:prstGeom>
            <a:solidFill>
              <a:srgbClr val="6C5EA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9"/>
            <p:cNvSpPr txBox="1"/>
            <p:nvPr/>
          </p:nvSpPr>
          <p:spPr>
            <a:xfrm>
              <a:off x="5561472" y="1020856"/>
              <a:ext cx="13320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bjectives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9"/>
            <p:cNvSpPr/>
            <p:nvPr/>
          </p:nvSpPr>
          <p:spPr>
            <a:xfrm>
              <a:off x="2569476" y="415972"/>
              <a:ext cx="3920700" cy="39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559" y="43060"/>
                  </a:moveTo>
                  <a:cubicBezTo>
                    <a:pt x="120814" y="54119"/>
                    <a:pt x="120814" y="65882"/>
                    <a:pt x="117559" y="76941"/>
                  </a:cubicBezTo>
                </a:path>
              </a:pathLst>
            </a:custGeom>
            <a:noFill/>
            <a:ln w="9525" cap="flat" cmpd="sng">
              <a:solidFill>
                <a:srgbClr val="6C5E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9"/>
            <p:cNvSpPr/>
            <p:nvPr/>
          </p:nvSpPr>
          <p:spPr>
            <a:xfrm>
              <a:off x="5487485" y="2940545"/>
              <a:ext cx="1479900" cy="831600"/>
            </a:xfrm>
            <a:prstGeom prst="roundRect">
              <a:avLst>
                <a:gd name="adj" fmla="val 16667"/>
              </a:avLst>
            </a:prstGeom>
            <a:solidFill>
              <a:srgbClr val="585BB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9"/>
            <p:cNvSpPr txBox="1"/>
            <p:nvPr/>
          </p:nvSpPr>
          <p:spPr>
            <a:xfrm>
              <a:off x="5528087" y="2981147"/>
              <a:ext cx="13986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s-E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trategy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9"/>
            <p:cNvSpPr/>
            <p:nvPr/>
          </p:nvSpPr>
          <p:spPr>
            <a:xfrm>
              <a:off x="2569476" y="415972"/>
              <a:ext cx="3920700" cy="39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933" y="102914"/>
                  </a:moveTo>
                  <a:cubicBezTo>
                    <a:pt x="95658" y="109046"/>
                    <a:pt x="88114" y="113727"/>
                    <a:pt x="79833" y="116627"/>
                  </a:cubicBezTo>
                </a:path>
              </a:pathLst>
            </a:custGeom>
            <a:noFill/>
            <a:ln w="9525" cap="flat" cmpd="sng">
              <a:solidFill>
                <a:srgbClr val="585B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9"/>
            <p:cNvSpPr/>
            <p:nvPr/>
          </p:nvSpPr>
          <p:spPr>
            <a:xfrm>
              <a:off x="3889976" y="3920691"/>
              <a:ext cx="1279500" cy="831600"/>
            </a:xfrm>
            <a:prstGeom prst="roundRect">
              <a:avLst>
                <a:gd name="adj" fmla="val 16667"/>
              </a:avLst>
            </a:prstGeom>
            <a:solidFill>
              <a:srgbClr val="5370B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9"/>
            <p:cNvSpPr txBox="1"/>
            <p:nvPr/>
          </p:nvSpPr>
          <p:spPr>
            <a:xfrm>
              <a:off x="3930578" y="3961293"/>
              <a:ext cx="11985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lang="es-E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actics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9"/>
            <p:cNvSpPr/>
            <p:nvPr/>
          </p:nvSpPr>
          <p:spPr>
            <a:xfrm>
              <a:off x="2569476" y="415972"/>
              <a:ext cx="3920700" cy="39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167" y="116627"/>
                  </a:moveTo>
                  <a:lnTo>
                    <a:pt x="40167" y="116627"/>
                  </a:lnTo>
                  <a:cubicBezTo>
                    <a:pt x="31886" y="113727"/>
                    <a:pt x="24343" y="109046"/>
                    <a:pt x="18067" y="102914"/>
                  </a:cubicBezTo>
                </a:path>
              </a:pathLst>
            </a:custGeom>
            <a:noFill/>
            <a:ln w="9525" cap="flat" cmpd="sng">
              <a:solidFill>
                <a:srgbClr val="5370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9"/>
            <p:cNvSpPr/>
            <p:nvPr/>
          </p:nvSpPr>
          <p:spPr>
            <a:xfrm>
              <a:off x="2192314" y="2940545"/>
              <a:ext cx="1279500" cy="831600"/>
            </a:xfrm>
            <a:prstGeom prst="roundRect">
              <a:avLst>
                <a:gd name="adj" fmla="val 16667"/>
              </a:avLst>
            </a:prstGeom>
            <a:solidFill>
              <a:srgbClr val="4F8AB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9"/>
            <p:cNvSpPr txBox="1"/>
            <p:nvPr/>
          </p:nvSpPr>
          <p:spPr>
            <a:xfrm>
              <a:off x="2232916" y="2981147"/>
              <a:ext cx="11985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s-E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ction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9"/>
            <p:cNvSpPr/>
            <p:nvPr/>
          </p:nvSpPr>
          <p:spPr>
            <a:xfrm>
              <a:off x="2569476" y="415972"/>
              <a:ext cx="3920700" cy="39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1" y="76940"/>
                  </a:moveTo>
                  <a:lnTo>
                    <a:pt x="2441" y="76940"/>
                  </a:lnTo>
                  <a:cubicBezTo>
                    <a:pt x="-814" y="65881"/>
                    <a:pt x="-814" y="54118"/>
                    <a:pt x="2441" y="43059"/>
                  </a:cubicBezTo>
                </a:path>
              </a:pathLst>
            </a:custGeom>
            <a:noFill/>
            <a:ln w="9525" cap="flat" cmpd="sng">
              <a:solidFill>
                <a:srgbClr val="4F8A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9"/>
            <p:cNvSpPr/>
            <p:nvPr/>
          </p:nvSpPr>
          <p:spPr>
            <a:xfrm>
              <a:off x="2069122" y="980254"/>
              <a:ext cx="1526100" cy="831600"/>
            </a:xfrm>
            <a:prstGeom prst="roundRect">
              <a:avLst>
                <a:gd name="adj" fmla="val 16667"/>
              </a:avLst>
            </a:prstGeom>
            <a:solidFill>
              <a:srgbClr val="4AA9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9"/>
            <p:cNvSpPr txBox="1"/>
            <p:nvPr/>
          </p:nvSpPr>
          <p:spPr>
            <a:xfrm>
              <a:off x="2109724" y="1020856"/>
              <a:ext cx="14448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s-E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ontrol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9"/>
            <p:cNvSpPr/>
            <p:nvPr/>
          </p:nvSpPr>
          <p:spPr>
            <a:xfrm>
              <a:off x="2569476" y="415972"/>
              <a:ext cx="3920700" cy="39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054" y="17099"/>
                  </a:moveTo>
                  <a:lnTo>
                    <a:pt x="18054" y="17099"/>
                  </a:lnTo>
                  <a:cubicBezTo>
                    <a:pt x="23878" y="11405"/>
                    <a:pt x="30800" y="6956"/>
                    <a:pt x="38399" y="4024"/>
                  </a:cubicBezTo>
                </a:path>
              </a:pathLst>
            </a:custGeom>
            <a:noFill/>
            <a:ln w="9525" cap="flat" cmpd="sng">
              <a:solidFill>
                <a:srgbClr val="4AA9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title"/>
          </p:nvPr>
        </p:nvSpPr>
        <p:spPr>
          <a:xfrm>
            <a:off x="231400" y="121475"/>
            <a:ext cx="31518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Metodología SOSTAC</a:t>
            </a:r>
            <a:endParaRPr/>
          </a:p>
        </p:txBody>
      </p:sp>
      <p:cxnSp>
        <p:nvCxnSpPr>
          <p:cNvPr id="290" name="Google Shape;290;p49"/>
          <p:cNvCxnSpPr/>
          <p:nvPr/>
        </p:nvCxnSpPr>
        <p:spPr>
          <a:xfrm>
            <a:off x="621650" y="1629525"/>
            <a:ext cx="1918200" cy="1435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4"/>
          <p:cNvSpPr txBox="1">
            <a:spLocks noGrp="1"/>
          </p:cNvSpPr>
          <p:nvPr>
            <p:ph type="title"/>
          </p:nvPr>
        </p:nvSpPr>
        <p:spPr>
          <a:xfrm>
            <a:off x="1315450" y="27475"/>
            <a:ext cx="6513000" cy="4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Reto 5: SEO técnico</a:t>
            </a:r>
            <a:endParaRPr/>
          </a:p>
        </p:txBody>
      </p:sp>
      <p:sp>
        <p:nvSpPr>
          <p:cNvPr id="647" name="Google Shape;647;p94"/>
          <p:cNvSpPr txBox="1">
            <a:spLocks noGrp="1"/>
          </p:cNvSpPr>
          <p:nvPr>
            <p:ph type="body" idx="1"/>
          </p:nvPr>
        </p:nvSpPr>
        <p:spPr>
          <a:xfrm>
            <a:off x="1381250" y="1396325"/>
            <a:ext cx="65130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-ES"/>
              <a:t>Realiza el test de velocidad de Google para ver si tu página lo aprueba.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s-ES"/>
              <a:t>Asegúrate que tu página web se ve bien desde un móvil.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arenR"/>
            </a:pPr>
            <a:r>
              <a:rPr lang="es-ES"/>
              <a:t>Si escribes un blog, asegúrate de firmar los artículos.</a:t>
            </a:r>
            <a:endParaRPr/>
          </a:p>
        </p:txBody>
      </p:sp>
      <p:sp>
        <p:nvSpPr>
          <p:cNvPr id="648" name="Google Shape;648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5"/>
          <p:cNvSpPr txBox="1">
            <a:spLocks noGrp="1"/>
          </p:cNvSpPr>
          <p:nvPr>
            <p:ph type="body" idx="1"/>
          </p:nvPr>
        </p:nvSpPr>
        <p:spPr>
          <a:xfrm>
            <a:off x="542500" y="1157100"/>
            <a:ext cx="3825000" cy="28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/>
              <a:t>Ves a Gemini o GPT y pide que te cree una estrategia de SEO para tu empresa. Ves trabajando con ella cada apartado.</a:t>
            </a:r>
            <a:endParaRPr/>
          </a:p>
        </p:txBody>
      </p:sp>
      <p:sp>
        <p:nvSpPr>
          <p:cNvPr id="654" name="Google Shape;654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6"/>
          <p:cNvSpPr txBox="1">
            <a:spLocks noGrp="1"/>
          </p:cNvSpPr>
          <p:nvPr>
            <p:ph type="title"/>
          </p:nvPr>
        </p:nvSpPr>
        <p:spPr>
          <a:xfrm>
            <a:off x="1336050" y="1743600"/>
            <a:ext cx="64719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5. La que se avecina</a:t>
            </a:r>
            <a:endParaRPr/>
          </a:p>
        </p:txBody>
      </p:sp>
      <p:sp>
        <p:nvSpPr>
          <p:cNvPr id="660" name="Google Shape;660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53</a:t>
            </a:fld>
            <a:endParaRPr/>
          </a:p>
        </p:txBody>
      </p:sp>
      <p:pic>
        <p:nvPicPr>
          <p:cNvPr id="666" name="Google Shape;666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6720445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97"/>
          <p:cNvSpPr txBox="1"/>
          <p:nvPr/>
        </p:nvSpPr>
        <p:spPr>
          <a:xfrm>
            <a:off x="7077925" y="1409325"/>
            <a:ext cx="1747200" cy="18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Página de resultados que incluye contenido generado por Gémini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68" name="Google Shape;668;p97"/>
          <p:cNvCxnSpPr/>
          <p:nvPr/>
        </p:nvCxnSpPr>
        <p:spPr>
          <a:xfrm flipH="1">
            <a:off x="5954850" y="2300750"/>
            <a:ext cx="9537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98"/>
          <p:cNvSpPr txBox="1">
            <a:spLocks noGrp="1"/>
          </p:cNvSpPr>
          <p:nvPr>
            <p:ph type="title"/>
          </p:nvPr>
        </p:nvSpPr>
        <p:spPr>
          <a:xfrm>
            <a:off x="719275" y="1182000"/>
            <a:ext cx="2977800" cy="27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Lo que deberías recordar de esta sesión</a:t>
            </a:r>
            <a:endParaRPr/>
          </a:p>
        </p:txBody>
      </p:sp>
      <p:sp>
        <p:nvSpPr>
          <p:cNvPr id="674" name="Google Shape;674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54</a:t>
            </a:fld>
            <a:endParaRPr/>
          </a:p>
        </p:txBody>
      </p:sp>
      <p:sp>
        <p:nvSpPr>
          <p:cNvPr id="675" name="Google Shape;675;p98"/>
          <p:cNvSpPr txBox="1">
            <a:spLocks noGrp="1"/>
          </p:cNvSpPr>
          <p:nvPr>
            <p:ph type="body" idx="4294967295"/>
          </p:nvPr>
        </p:nvSpPr>
        <p:spPr>
          <a:xfrm>
            <a:off x="4884950" y="753825"/>
            <a:ext cx="4082700" cy="3600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s-ES"/>
              <a:t>Hay muchas técnicas para atraer tráfico a un sitio web, pero el SEO es la más barata y efectiva.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➜"/>
            </a:pPr>
            <a:r>
              <a:rPr lang="es-ES"/>
              <a:t>Asegúrate que tu web se indexa bien y que aparece en las búsquedas que son relevantes para tu negocio.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➜"/>
            </a:pPr>
            <a:r>
              <a:rPr lang="es-ES"/>
              <a:t>Necesitas tener bien configurado Google Analytics.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➜"/>
            </a:pPr>
            <a:r>
              <a:rPr lang="es-ES"/>
              <a:t>Crea una estrategia e impleméntala.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9"/>
          <p:cNvSpPr txBox="1">
            <a:spLocks noGrp="1"/>
          </p:cNvSpPr>
          <p:nvPr>
            <p:ph type="title"/>
          </p:nvPr>
        </p:nvSpPr>
        <p:spPr>
          <a:xfrm>
            <a:off x="719275" y="1182000"/>
            <a:ext cx="2977800" cy="27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PERFECTO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¡Hemos terminado!</a:t>
            </a:r>
            <a:endParaRPr/>
          </a:p>
        </p:txBody>
      </p:sp>
      <p:sp>
        <p:nvSpPr>
          <p:cNvPr id="681" name="Google Shape;681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55</a:t>
            </a:fld>
            <a:endParaRPr/>
          </a:p>
        </p:txBody>
      </p:sp>
      <p:pic>
        <p:nvPicPr>
          <p:cNvPr id="682" name="Google Shape;682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500" y="951325"/>
            <a:ext cx="3461825" cy="3321224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99"/>
          <p:cNvSpPr txBox="1"/>
          <p:nvPr/>
        </p:nvSpPr>
        <p:spPr>
          <a:xfrm>
            <a:off x="76500" y="3529125"/>
            <a:ext cx="41148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i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Nos vemos el próximo</a:t>
            </a:r>
            <a:endParaRPr sz="1700" i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i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 21 de mayo para ver el SEM y la publicidad</a:t>
            </a:r>
            <a:endParaRPr sz="1700" i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684" name="Google Shape;684;p99"/>
          <p:cNvSpPr txBox="1"/>
          <p:nvPr/>
        </p:nvSpPr>
        <p:spPr>
          <a:xfrm>
            <a:off x="4983525" y="386500"/>
            <a:ext cx="35898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latin typeface="Hind"/>
                <a:ea typeface="Hind"/>
                <a:cs typeface="Hind"/>
                <a:sym typeface="Hind"/>
              </a:rPr>
              <a:t>Muchas gracias por tu atención</a:t>
            </a:r>
            <a:endParaRPr sz="1800" b="1"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685" name="Google Shape;685;p99"/>
          <p:cNvGrpSpPr/>
          <p:nvPr/>
        </p:nvGrpSpPr>
        <p:grpSpPr>
          <a:xfrm>
            <a:off x="282612" y="4163901"/>
            <a:ext cx="8691528" cy="1092266"/>
            <a:chOff x="425443" y="2024959"/>
            <a:chExt cx="8718556" cy="1093578"/>
          </a:xfrm>
        </p:grpSpPr>
        <p:pic>
          <p:nvPicPr>
            <p:cNvPr id="686" name="Google Shape;686;p99"/>
            <p:cNvPicPr preferRelativeResize="0"/>
            <p:nvPr/>
          </p:nvPicPr>
          <p:blipFill rotWithShape="1">
            <a:blip r:embed="rId4">
              <a:alphaModFix/>
            </a:blip>
            <a:srcRect t="7538" b="7564"/>
            <a:stretch/>
          </p:blipFill>
          <p:spPr>
            <a:xfrm>
              <a:off x="2080763" y="2232382"/>
              <a:ext cx="2723517" cy="678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p9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5443" y="2298199"/>
              <a:ext cx="1587933" cy="61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9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99850" y="2024959"/>
              <a:ext cx="1944149" cy="1093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9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871675" y="2298200"/>
              <a:ext cx="2260777" cy="6126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50"/>
          <p:cNvGrpSpPr/>
          <p:nvPr/>
        </p:nvGrpSpPr>
        <p:grpSpPr>
          <a:xfrm>
            <a:off x="1704676" y="419850"/>
            <a:ext cx="6032949" cy="3556050"/>
            <a:chOff x="1704676" y="419850"/>
            <a:chExt cx="6032949" cy="3556050"/>
          </a:xfrm>
        </p:grpSpPr>
        <p:pic>
          <p:nvPicPr>
            <p:cNvPr id="296" name="Google Shape;296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04676" y="519300"/>
              <a:ext cx="5739250" cy="345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50"/>
            <p:cNvSpPr txBox="1"/>
            <p:nvPr/>
          </p:nvSpPr>
          <p:spPr>
            <a:xfrm>
              <a:off x="2843808" y="1005576"/>
              <a:ext cx="33843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Marketing</a:t>
              </a:r>
              <a:endPara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50"/>
            <p:cNvSpPr/>
            <p:nvPr/>
          </p:nvSpPr>
          <p:spPr>
            <a:xfrm>
              <a:off x="6703525" y="419850"/>
              <a:ext cx="1034100" cy="7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299" name="Google Shape;299;p50"/>
          <p:cNvSpPr txBox="1"/>
          <p:nvPr/>
        </p:nvSpPr>
        <p:spPr>
          <a:xfrm>
            <a:off x="554066" y="2247714"/>
            <a:ext cx="3456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 personal </a:t>
            </a:r>
            <a:endParaRPr/>
          </a:p>
        </p:txBody>
      </p:sp>
      <p:sp>
        <p:nvSpPr>
          <p:cNvPr id="300" name="Google Shape;300;p50"/>
          <p:cNvSpPr txBox="1"/>
          <p:nvPr/>
        </p:nvSpPr>
        <p:spPr>
          <a:xfrm>
            <a:off x="4788024" y="2237958"/>
            <a:ext cx="34563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Promociones</a:t>
            </a:r>
            <a:endParaRPr/>
          </a:p>
        </p:txBody>
      </p:sp>
      <p:sp>
        <p:nvSpPr>
          <p:cNvPr id="301" name="Google Shape;301;p50"/>
          <p:cNvSpPr txBox="1"/>
          <p:nvPr/>
        </p:nvSpPr>
        <p:spPr>
          <a:xfrm>
            <a:off x="245100" y="2816255"/>
            <a:ext cx="378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publicidad </a:t>
            </a:r>
            <a:endParaRPr/>
          </a:p>
        </p:txBody>
      </p:sp>
      <p:sp>
        <p:nvSpPr>
          <p:cNvPr id="302" name="Google Shape;302;p50"/>
          <p:cNvSpPr txBox="1"/>
          <p:nvPr/>
        </p:nvSpPr>
        <p:spPr>
          <a:xfrm>
            <a:off x="243896" y="3418884"/>
            <a:ext cx="378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Relaciones Públicas</a:t>
            </a:r>
            <a:endParaRPr/>
          </a:p>
        </p:txBody>
      </p:sp>
      <p:sp>
        <p:nvSpPr>
          <p:cNvPr id="303" name="Google Shape;303;p50"/>
          <p:cNvSpPr txBox="1"/>
          <p:nvPr/>
        </p:nvSpPr>
        <p:spPr>
          <a:xfrm>
            <a:off x="4788024" y="3497328"/>
            <a:ext cx="3456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marketing directo</a:t>
            </a:r>
            <a:endParaRPr/>
          </a:p>
        </p:txBody>
      </p:sp>
      <p:sp>
        <p:nvSpPr>
          <p:cNvPr id="304" name="Google Shape;304;p50"/>
          <p:cNvSpPr txBox="1"/>
          <p:nvPr/>
        </p:nvSpPr>
        <p:spPr>
          <a:xfrm>
            <a:off x="4788025" y="2723997"/>
            <a:ext cx="410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esponsorización  y el mecenazgo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0"/>
          <p:cNvSpPr/>
          <p:nvPr/>
        </p:nvSpPr>
        <p:spPr>
          <a:xfrm>
            <a:off x="909900" y="4172726"/>
            <a:ext cx="77769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 descripciones detalladas en </a:t>
            </a:r>
            <a:r>
              <a:rPr lang="es-ES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http://www.montsepenarroya.com/las-6-tecnicas-de-comunicacion-de-marqueting-aplicadas-a-internet/</a:t>
            </a: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sz="900"/>
          </a:p>
        </p:txBody>
      </p:sp>
      <p:sp>
        <p:nvSpPr>
          <p:cNvPr id="306" name="Google Shape;306;p5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51"/>
          <p:cNvGrpSpPr/>
          <p:nvPr/>
        </p:nvGrpSpPr>
        <p:grpSpPr>
          <a:xfrm>
            <a:off x="1704676" y="419850"/>
            <a:ext cx="6032949" cy="3556050"/>
            <a:chOff x="1704676" y="419850"/>
            <a:chExt cx="6032949" cy="3556050"/>
          </a:xfrm>
        </p:grpSpPr>
        <p:pic>
          <p:nvPicPr>
            <p:cNvPr id="312" name="Google Shape;312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04676" y="519300"/>
              <a:ext cx="5739250" cy="345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51"/>
            <p:cNvSpPr txBox="1"/>
            <p:nvPr/>
          </p:nvSpPr>
          <p:spPr>
            <a:xfrm>
              <a:off x="2843800" y="1189350"/>
              <a:ext cx="3384300" cy="5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Marketing Digital</a:t>
              </a:r>
              <a:endPara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51"/>
            <p:cNvSpPr/>
            <p:nvPr/>
          </p:nvSpPr>
          <p:spPr>
            <a:xfrm>
              <a:off x="6703525" y="419850"/>
              <a:ext cx="1034100" cy="76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315" name="Google Shape;315;p51"/>
          <p:cNvSpPr txBox="1"/>
          <p:nvPr/>
        </p:nvSpPr>
        <p:spPr>
          <a:xfrm>
            <a:off x="554066" y="2247714"/>
            <a:ext cx="3456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 personal</a:t>
            </a: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s-ES" sz="2400" b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SEO</a:t>
            </a: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16" name="Google Shape;316;p51"/>
          <p:cNvSpPr txBox="1"/>
          <p:nvPr/>
        </p:nvSpPr>
        <p:spPr>
          <a:xfrm>
            <a:off x="4788024" y="2237958"/>
            <a:ext cx="34563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Las Promociones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17" name="Google Shape;317;p51"/>
          <p:cNvSpPr txBox="1"/>
          <p:nvPr/>
        </p:nvSpPr>
        <p:spPr>
          <a:xfrm>
            <a:off x="245100" y="2816255"/>
            <a:ext cx="378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La publicidad 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18" name="Google Shape;318;p51"/>
          <p:cNvSpPr txBox="1"/>
          <p:nvPr/>
        </p:nvSpPr>
        <p:spPr>
          <a:xfrm>
            <a:off x="243896" y="3418884"/>
            <a:ext cx="378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Relaciones Públicas </a:t>
            </a: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s-ES" sz="24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Redes sociales, eventos online, presencia en ferias y mercados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19" name="Google Shape;319;p51"/>
          <p:cNvSpPr txBox="1"/>
          <p:nvPr/>
        </p:nvSpPr>
        <p:spPr>
          <a:xfrm>
            <a:off x="4788025" y="3497323"/>
            <a:ext cx="3456300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marketing directo </a:t>
            </a: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s-ES" sz="24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Email marketing y Whatsapp Marketing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20" name="Google Shape;320;p51"/>
          <p:cNvSpPr txBox="1"/>
          <p:nvPr/>
        </p:nvSpPr>
        <p:spPr>
          <a:xfrm>
            <a:off x="4788025" y="2723997"/>
            <a:ext cx="410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esponsorización  y el mecenazgo </a:t>
            </a: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s-ES" sz="24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Los influencers</a:t>
            </a:r>
            <a:endParaRPr sz="2400"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>
            <a:spLocks noGrp="1"/>
          </p:cNvSpPr>
          <p:nvPr>
            <p:ph type="title"/>
          </p:nvPr>
        </p:nvSpPr>
        <p:spPr>
          <a:xfrm>
            <a:off x="1336050" y="1743600"/>
            <a:ext cx="64719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2. Cómo funciona Google a nivel de indexación</a:t>
            </a:r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3"/>
          <p:cNvSpPr txBox="1">
            <a:spLocks noGrp="1"/>
          </p:cNvSpPr>
          <p:nvPr>
            <p:ph type="title"/>
          </p:nvPr>
        </p:nvSpPr>
        <p:spPr>
          <a:xfrm>
            <a:off x="719275" y="1182000"/>
            <a:ext cx="2977800" cy="27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evolución del SEO</a:t>
            </a:r>
            <a:endParaRPr sz="2800"/>
          </a:p>
        </p:txBody>
      </p:sp>
      <p:sp>
        <p:nvSpPr>
          <p:cNvPr id="333" name="Google Shape;333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  <p:pic>
        <p:nvPicPr>
          <p:cNvPr id="334" name="Google Shape;33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297" y="1182000"/>
            <a:ext cx="3091175" cy="308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ntse's Template">
  <a:themeElements>
    <a:clrScheme name="Simple Light">
      <a:dk1>
        <a:srgbClr val="3B3743"/>
      </a:dk1>
      <a:lt1>
        <a:srgbClr val="FFFFFF"/>
      </a:lt1>
      <a:dk2>
        <a:srgbClr val="6F6B77"/>
      </a:dk2>
      <a:lt2>
        <a:srgbClr val="F0F0F0"/>
      </a:lt2>
      <a:accent1>
        <a:srgbClr val="4473E9"/>
      </a:accent1>
      <a:accent2>
        <a:srgbClr val="F96149"/>
      </a:accent2>
      <a:accent3>
        <a:srgbClr val="FFCB64"/>
      </a:accent3>
      <a:accent4>
        <a:srgbClr val="B6C6FC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1888</Words>
  <Application>Microsoft Office PowerPoint</Application>
  <PresentationFormat>Presentación en pantalla (16:9)</PresentationFormat>
  <Paragraphs>281</Paragraphs>
  <Slides>55</Slides>
  <Notes>55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0" baseType="lpstr">
      <vt:lpstr>Hind</vt:lpstr>
      <vt:lpstr>Roboto</vt:lpstr>
      <vt:lpstr>Arial</vt:lpstr>
      <vt:lpstr>Calibri</vt:lpstr>
      <vt:lpstr>Montse's Template</vt:lpstr>
      <vt:lpstr>5. SEO </vt:lpstr>
      <vt:lpstr>Calendario del curso</vt:lpstr>
      <vt:lpstr>Qué veremos hoy</vt:lpstr>
      <vt:lpstr>1. Las técnicas básicas del Marketing Digital</vt:lpstr>
      <vt:lpstr>Metodología SOSTAC</vt:lpstr>
      <vt:lpstr>Presentación de PowerPoint</vt:lpstr>
      <vt:lpstr>Presentación de PowerPoint</vt:lpstr>
      <vt:lpstr>2. Cómo funciona Google a nivel de indexación</vt:lpstr>
      <vt:lpstr>La evolución del SEO</vt:lpstr>
      <vt:lpstr>Los buscadores de antes</vt:lpstr>
      <vt:lpstr>¿Cómo funcionan ahora los buscadores?</vt:lpstr>
      <vt:lpstr>Presentación de PowerPoint</vt:lpstr>
      <vt:lpstr>Alta a través de Google Search Console</vt:lpstr>
      <vt:lpstr>Ejemplo de Google Sitemap</vt:lpstr>
      <vt:lpstr>El protocolo de exclusión de robots</vt:lpstr>
      <vt:lpstr>Presentación de PowerPoint</vt:lpstr>
      <vt:lpstr>Ejercicio</vt:lpstr>
      <vt:lpstr>¿Cómo navegan las arañas por un sitio Web?</vt:lpstr>
      <vt:lpstr>Una vez tenemos a la araña dentro…</vt:lpstr>
      <vt:lpstr>¿Cómo puedo saber cuántas páginas tengo indexadas?</vt:lpstr>
      <vt:lpstr>Ejercicio</vt:lpstr>
      <vt:lpstr>3. El Algoritmo de Google</vt:lpstr>
      <vt:lpstr>Presentación de PowerPoint</vt:lpstr>
      <vt:lpstr>¿Cómo saber si nuestra web se ve bien desde un móvil?</vt:lpstr>
      <vt:lpstr>Ejercicio</vt:lpstr>
      <vt:lpstr>¿Cómo saber si nuestra web tiene buena velocidad?</vt:lpstr>
      <vt:lpstr>Ejercicio</vt:lpstr>
      <vt:lpstr>Presentación de PowerPoint</vt:lpstr>
      <vt:lpstr>EEAT</vt:lpstr>
      <vt:lpstr>Content Clusters → Para mostrar que somos expertos</vt:lpstr>
      <vt:lpstr>Estrategia general de SEO</vt:lpstr>
      <vt:lpstr>Presentación de PowerPoint</vt:lpstr>
      <vt:lpstr>Presentación de PowerPoint</vt:lpstr>
      <vt:lpstr>Presentación de PowerPoint</vt:lpstr>
      <vt:lpstr>GESTIONADO LA REPUTACIÓN DE TU SITIO WEB</vt:lpstr>
      <vt:lpstr>¿Cómo calcula la reputación de un sitio web?</vt:lpstr>
      <vt:lpstr>¿Cómo saber la reputación de un sitio?</vt:lpstr>
      <vt:lpstr>Link building strategy</vt:lpstr>
      <vt:lpstr>4. Creando una estrategia de SEO</vt:lpstr>
      <vt:lpstr>Crear una estrategia SEO</vt:lpstr>
      <vt:lpstr>Reto 1: ¿Cómo saber las palabras que ahora nos traen visitas?</vt:lpstr>
      <vt:lpstr>Reto 2: ¿Cómo saber qué trae visitas a nuestros competidores?</vt:lpstr>
      <vt:lpstr>Presentación de PowerPoint</vt:lpstr>
      <vt:lpstr>Reto 3: ¿Cómo saber qué palabras te interesan?</vt:lpstr>
      <vt:lpstr>Chat GPT</vt:lpstr>
      <vt:lpstr>Presentación de PowerPoint</vt:lpstr>
      <vt:lpstr>¿Cómo aparecer en las primeras posiciones?</vt:lpstr>
      <vt:lpstr>Reto 4: SEO on page</vt:lpstr>
      <vt:lpstr>Incluye en tu pié de página las frases clave</vt:lpstr>
      <vt:lpstr>Reto 5: SEO técnico</vt:lpstr>
      <vt:lpstr>Presentación de PowerPoint</vt:lpstr>
      <vt:lpstr>5. La que se avecina</vt:lpstr>
      <vt:lpstr>Presentación de PowerPoint</vt:lpstr>
      <vt:lpstr>Lo que deberías recordar de esta sesión</vt:lpstr>
      <vt:lpstr>PERFECTO ¡Hemos terminado!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SEO </dc:title>
  <cp:lastModifiedBy>Gerencia Faeteda</cp:lastModifiedBy>
  <cp:revision>1</cp:revision>
  <dcterms:modified xsi:type="dcterms:W3CDTF">2024-05-20T14:23:29Z</dcterms:modified>
</cp:coreProperties>
</file>